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78" r:id="rId7"/>
    <p:sldId id="272" r:id="rId8"/>
    <p:sldId id="276" r:id="rId9"/>
    <p:sldId id="274" r:id="rId10"/>
    <p:sldId id="275" r:id="rId11"/>
    <p:sldId id="267" r:id="rId12"/>
    <p:sldId id="273" r:id="rId13"/>
    <p:sldId id="268" r:id="rId14"/>
    <p:sldId id="277" r:id="rId15"/>
    <p:sldId id="269" r:id="rId16"/>
    <p:sldId id="263" r:id="rId17"/>
    <p:sldId id="264" r:id="rId18"/>
    <p:sldId id="271" r:id="rId19"/>
    <p:sldId id="259" r:id="rId20"/>
    <p:sldId id="270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636"/>
    <a:srgbClr val="49C788"/>
    <a:srgbClr val="906F4A"/>
    <a:srgbClr val="B7932F"/>
    <a:srgbClr val="836235"/>
    <a:srgbClr val="E6EEEE"/>
    <a:srgbClr val="9A6D40"/>
    <a:srgbClr val="7E5B3E"/>
    <a:srgbClr val="9F8453"/>
    <a:srgbClr val="B07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16CC60-BCE7-4678-905D-D67112CAE8C3}" v="304" dt="2025-08-30T11:47:19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74215" autoAdjust="0"/>
  </p:normalViewPr>
  <p:slideViewPr>
    <p:cSldViewPr>
      <p:cViewPr varScale="1">
        <p:scale>
          <a:sx n="82" d="100"/>
          <a:sy n="82" d="100"/>
        </p:scale>
        <p:origin x="24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0" d="100"/>
          <a:sy n="70" d="100"/>
        </p:scale>
        <p:origin x="2700" y="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C3E5C-2EDA-4AA7-BD22-E9564EEA0295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88A85-4061-4076-A22E-F5F6ACEA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6890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CF4A9-B84C-4337-9DE1-E04DC4798EFD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5E486-ACDD-4CE6-A181-DF55F7F121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508067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I’m Yuta Kawasaki from Nagoya Institute of Technology.</a:t>
            </a:r>
            <a:r>
              <a:rPr kumimoji="1" lang="ja-JP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going to introduce our proposed agent called </a:t>
            </a:r>
            <a:r>
              <a:rPr kumimoji="1" lang="en-US" altLang="ja-JP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PriceTrendAgent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ANAC-2025 competition. </a:t>
            </a:r>
            <a:endParaRPr kumimoji="1"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joint work with Ryuta Shiraishi and Keiichi </a:t>
            </a:r>
            <a:r>
              <a:rPr kumimoji="1" lang="en-US" altLang="ja-JP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Namikoshi</a:t>
            </a:r>
            <a:r>
              <a:rPr kumimoji="1"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sz="1400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534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7834F-3AEE-C455-0193-0B6F56EA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71905D-0301-9905-62E9-99E479B30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39F30D-438C-9FB9-CD24-F8B0FEB49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First, </a:t>
            </a:r>
            <a:r>
              <a:rPr lang="en-US" altLang="ja-JP" dirty="0" err="1"/>
              <a:t>PriceTrendAgent</a:t>
            </a:r>
            <a:r>
              <a:rPr lang="en-US" altLang="ja-JP" dirty="0"/>
              <a:t> monitors the average input product prices from the SCML environment at each step.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It then calculates an Exponential Moving Average, or EMA.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Next, it calculates the difference between the current price and the EMA.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If the difference is greater than 0.5, we call it an upward trend.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If it is less than minus 0.5, we call it a downward trend.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Otherwise, it is stable.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/>
              <a:t>The agent uses this prediction to adjust proposals.</a:t>
            </a:r>
            <a:endParaRPr kumimoji="1" lang="en-US" altLang="ja-JP" dirty="0"/>
          </a:p>
          <a:p>
            <a:pPr marL="0" lvl="0" indent="0">
              <a:buFont typeface="Arial" panose="020B0604020202020204" pitchFamily="34" charset="0"/>
              <a:buNone/>
            </a:pPr>
            <a:endParaRPr kumimoji="1" lang="en-US" altLang="ja-JP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kumimoji="1" lang="ja-JP" altLang="en-US" dirty="0"/>
              <a:t>市場トレンドの判定方法：</a:t>
            </a:r>
            <a:endParaRPr kumimoji="1" lang="en-US" altLang="ja-JP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ja-JP" altLang="en-US" dirty="0"/>
              <a:t>トレンド予測には市場価格を使用．</a:t>
            </a:r>
            <a:endParaRPr kumimoji="1" lang="en-US" altLang="ja-JP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ja-JP" altLang="en-US" dirty="0"/>
              <a:t>市場価格の変化量ごとにトレンドを判定．</a:t>
            </a:r>
            <a:endParaRPr kumimoji="1" lang="en-US" altLang="ja-JP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1" lang="ja-JP" altLang="en-US" dirty="0"/>
              <a:t>平滑移動平均</a:t>
            </a:r>
            <a:r>
              <a:rPr kumimoji="1" lang="en-US" altLang="ja-JP" dirty="0"/>
              <a:t>(EMA)</a:t>
            </a:r>
            <a:r>
              <a:rPr kumimoji="1" lang="ja-JP" altLang="en-US" dirty="0"/>
              <a:t>を使用し，安定化を図る．</a:t>
            </a:r>
            <a:endParaRPr kumimoji="1" lang="en-US" altLang="ja-JP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kumimoji="1" lang="ja-JP" altLang="en-US" dirty="0"/>
              <a:t>スコアをどう利用するのか：提案内容の調整に使用（次のスライドで説明）</a:t>
            </a:r>
            <a:endParaRPr kumimoji="1" lang="en-US" altLang="ja-JP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F13ED02F-50E9-2BE8-6323-4DC786C0034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68A329-BE2E-A4B3-1C8B-45B4DA671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372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19D55-0829-A2A4-95AD-11D35A7E1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5470941-66DC-B177-6421-ED900C04D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A7E755-EB7D-3F8D-42C0-22FD9C606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Finally, I will explain Trend-Aware Proposal Adjustments.</a:t>
            </a:r>
            <a:endParaRPr kumimoji="1" lang="ja-JP" altLang="en-US" sz="1400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B0D10F99-DC5E-26F4-017E-FB4852D9EC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9FB0F9-708F-7DC1-C7F0-05DAF11F0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99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CBB3F-55D9-C56A-FDAD-9284E463A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CD133B1-12F2-C897-746A-1F470E272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2FF5290-92A3-8AA3-4309-D35F1A781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CautiousStdAgent</a:t>
            </a:r>
            <a:r>
              <a:rPr kumimoji="1" lang="en-US" altLang="ja-JP" dirty="0"/>
              <a:t> proposes carefully and avoids risky deals.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On the other hand, </a:t>
            </a:r>
            <a:r>
              <a:rPr lang="en-US" altLang="ja-JP" dirty="0" err="1"/>
              <a:t>PriceTrendAgent</a:t>
            </a:r>
            <a:r>
              <a:rPr lang="en-US" altLang="ja-JP" dirty="0"/>
              <a:t> adjusts timing and quantity based on market trend prediction.(E)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If the trend is upward, it keeps the proposal timing the same</a:t>
            </a:r>
            <a:r>
              <a:rPr kumimoji="1" lang="ja-JP" altLang="en-US" dirty="0"/>
              <a:t> </a:t>
            </a:r>
            <a:r>
              <a:rPr kumimoji="1" lang="en-US" altLang="ja-JP" dirty="0"/>
              <a:t>to</a:t>
            </a:r>
            <a:r>
              <a:rPr kumimoji="1" lang="ja-JP" altLang="en-US" dirty="0"/>
              <a:t> </a:t>
            </a:r>
            <a:r>
              <a:rPr kumimoji="1" lang="en-US" altLang="ja-JP" dirty="0"/>
              <a:t>avoid</a:t>
            </a:r>
            <a:r>
              <a:rPr kumimoji="1" lang="ja-JP" altLang="en-US" dirty="0"/>
              <a:t> </a:t>
            </a:r>
            <a:r>
              <a:rPr kumimoji="1" lang="en-US" altLang="ja-JP" dirty="0"/>
              <a:t>higher prices.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If the trend is downward, it delays the proposal timing to wait for lower prices</a:t>
            </a:r>
            <a:r>
              <a:rPr kumimoji="1" lang="en-US" altLang="ja-JP" dirty="0"/>
              <a:t>.(E)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For quantity, it changes based on the trend</a:t>
            </a:r>
            <a:r>
              <a:rPr kumimoji="1" lang="ja-JP" altLang="en-US" dirty="0"/>
              <a:t>，</a:t>
            </a:r>
            <a:r>
              <a:rPr kumimoji="1" lang="en-US" altLang="ja-JP" dirty="0"/>
              <a:t>-10% for upward, +10% for downward, and no change if the trend is stable.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ja-JP" altLang="en-US" dirty="0"/>
              <a:t>価格トレンドの使用方法を言及</a:t>
            </a:r>
            <a:r>
              <a:rPr kumimoji="1" lang="en-US" altLang="ja-JP" dirty="0"/>
              <a:t>(</a:t>
            </a:r>
            <a:r>
              <a:rPr kumimoji="1" lang="ja-JP" altLang="en-US" dirty="0"/>
              <a:t>取引時期，取引量</a:t>
            </a:r>
            <a:r>
              <a:rPr kumimoji="1" lang="en-US" altLang="ja-JP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ja-JP" altLang="en-US" dirty="0"/>
              <a:t>時期に関しては，価格が下降傾向なら，取引を遅らせる</a:t>
            </a:r>
            <a:endParaRPr kumimoji="1" lang="en-US" altLang="ja-JP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ja-JP" altLang="en-US" dirty="0"/>
              <a:t>量に関しては提案量から</a:t>
            </a:r>
            <a:r>
              <a:rPr kumimoji="1" lang="en-US" altLang="ja-JP" dirty="0"/>
              <a:t>10%</a:t>
            </a:r>
            <a:r>
              <a:rPr kumimoji="1" lang="ja-JP" altLang="en-US" dirty="0"/>
              <a:t>の調節をトレンドを見て行う</a:t>
            </a: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D454ED87-D930-AFC1-506D-18CEC3B44B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BD6AC1-7F04-5113-E76D-0EDC9B7FB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58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We tested our agent in the online tournament held on June 11, 2025.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PriceTrendAgent</a:t>
            </a:r>
            <a:r>
              <a:rPr kumimoji="1" lang="en-US" altLang="ja-JP" dirty="0"/>
              <a:t> ranked 4th, which is better than the base agent.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dirty="0"/>
              <a:t>実験結果と締切時の最終結果</a:t>
            </a: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dirty="0"/>
              <a:t>Cautious</a:t>
            </a:r>
            <a:r>
              <a:rPr kumimoji="1" lang="ja-JP" altLang="en-US" dirty="0"/>
              <a:t>から改善されたこと中心の内容</a:t>
            </a: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dirty="0"/>
              <a:t>Penguin</a:t>
            </a:r>
            <a:r>
              <a:rPr kumimoji="1" lang="ja-JP" altLang="en-US" dirty="0"/>
              <a:t>に触れるべきかどうか</a:t>
            </a: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47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In conclusion, we developed </a:t>
            </a:r>
            <a:r>
              <a:rPr kumimoji="1" lang="en-US" altLang="ja-JP" dirty="0" err="1"/>
              <a:t>PriceTrendAgent</a:t>
            </a:r>
            <a:r>
              <a:rPr kumimoji="1" lang="en-US" altLang="ja-JP" dirty="0"/>
              <a:t> based on </a:t>
            </a:r>
            <a:r>
              <a:rPr kumimoji="1" lang="en-US" altLang="ja-JP" dirty="0" err="1"/>
              <a:t>CautiousStdAgent</a:t>
            </a:r>
            <a:r>
              <a:rPr kumimoji="1" lang="en-US" altLang="ja-JP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We added partner scoring using trade prices and quantities, and proposal adjustments based on market trends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Future work includes incorporating forward-looking strategies and parameter tuning to improve performance.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Thank you for your attention.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dirty="0"/>
              <a:t>まとめ</a:t>
            </a:r>
            <a:endParaRPr kumimoji="1" lang="en-US" altLang="ja-JP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 err="1">
                <a:ea typeface="Calibri" panose="020F0502020204030204" pitchFamily="34" charset="0"/>
              </a:rPr>
              <a:t>PriceTrendStdAgent</a:t>
            </a:r>
            <a:r>
              <a:rPr kumimoji="1" lang="ja-JP" altLang="en-US" sz="1200" dirty="0">
                <a:ea typeface="Calibri" panose="020F0502020204030204" pitchFamily="34" charset="0"/>
              </a:rPr>
              <a:t>を</a:t>
            </a:r>
            <a:r>
              <a:rPr lang="en-US" altLang="ja-JP" sz="1200" dirty="0" err="1">
                <a:ea typeface="Calibri" panose="020F0502020204030204" pitchFamily="34" charset="0"/>
              </a:rPr>
              <a:t>CautiousStdAgent</a:t>
            </a:r>
            <a:r>
              <a:rPr kumimoji="1" lang="ja-JP" altLang="en-US" sz="1200" dirty="0">
                <a:ea typeface="Calibri" panose="020F0502020204030204" pitchFamily="34" charset="0"/>
              </a:rPr>
              <a:t>を参考に改良した．</a:t>
            </a:r>
            <a:endParaRPr kumimoji="1" lang="en-US" altLang="ja-JP" sz="1200" dirty="0"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ja-JP" altLang="en-US" sz="1200" dirty="0"/>
              <a:t>改良点は交渉相手を価格，量の双方向からのスコア評価，トレンド価格推測をもとにした交渉．</a:t>
            </a:r>
            <a:endParaRPr kumimoji="1" lang="en-US" altLang="ja-JP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ja-JP" altLang="en-US" sz="1200" dirty="0"/>
              <a:t>実験から，短い期間において改善が見られた</a:t>
            </a:r>
            <a:endParaRPr kumimoji="1" lang="en-US" altLang="ja-JP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ja-JP" altLang="en-US" sz="1200" dirty="0"/>
              <a:t>未来を見据えた交渉やパラメータの最適化が今後の課題である．</a:t>
            </a:r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320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EBD3-C439-1CC9-E4A0-FFF60987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CB4151-84C5-9EDA-1CEC-13C55F493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7E8B94-F419-6081-7687-FBEF03F07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This slide summarizes the improvements.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There are three key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First, partner scoring.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After each successful trade, we update the partner’s score based on price and quantity.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We use that score to rank partners and guide later negotiations.(E)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Second, market trend prediction.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At each step </a:t>
            </a:r>
            <a:r>
              <a:rPr lang="en-US" altLang="ja-JP" sz="1400" b="0" dirty="0" err="1"/>
              <a:t>PriceTrendAgent</a:t>
            </a:r>
            <a:r>
              <a:rPr lang="en-US" altLang="ja-JP" sz="1400" b="0" dirty="0"/>
              <a:t> uses an exponential moving average (EMA) of market prices and labels the trend by comparing the latest price to the EMA.(E)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Third, trend-aware proposal adjustments.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Using that trend, the agent adjusts proposal quantity and timing.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FA1A79E6-C14A-C501-CFFC-D4EEED64E5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CBD3A3-30C9-71C0-BEDF-B60B52B97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363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Before introducing our improvements, we review the strategy of </a:t>
            </a:r>
            <a:r>
              <a:rPr lang="en-US" altLang="ja-JP" sz="1400" dirty="0" err="1"/>
              <a:t>CautiousStdAgent</a:t>
            </a:r>
            <a:r>
              <a:rPr lang="en-US" altLang="ja-JP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The agent bases its decisions on inventory, so it changes buying and selling </a:t>
            </a:r>
            <a:r>
              <a:rPr lang="en-US" altLang="ja-JP" sz="1400" dirty="0">
                <a:solidFill>
                  <a:srgbClr val="FF0000"/>
                </a:solidFill>
              </a:rPr>
              <a:t>based on the stock levels and step.(E)</a:t>
            </a:r>
            <a:endParaRPr kumimoji="1" lang="en-US" altLang="ja-JP" sz="1400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FF0000"/>
                </a:solidFill>
                <a:latin typeface="+mn-lt"/>
              </a:rPr>
              <a:t>If the agent is buyer, it only accepts same-day offers with good price and quantity.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latin typeface="+mn-lt"/>
              </a:rPr>
              <a:t>It rejects future offers automatically.(E)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latin typeface="+mn-lt"/>
              </a:rPr>
              <a:t>If the agent is the seller, it chooses offer sets that maximize revenue without exceeding inventory.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latin typeface="+mn-lt"/>
              </a:rPr>
              <a:t>It ranks selling partners by total past traded quantity and prioritizes sales in that order.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4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400" dirty="0" err="1">
                <a:latin typeface="+mn-lt"/>
              </a:rPr>
              <a:t>CautiousStd</a:t>
            </a:r>
            <a:r>
              <a:rPr kumimoji="1" lang="ja-JP" altLang="en-US" sz="1400" dirty="0">
                <a:latin typeface="+mn-lt"/>
              </a:rPr>
              <a:t>の戦略</a:t>
            </a:r>
            <a:endParaRPr kumimoji="1" lang="en-US" altLang="ja-JP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>
                <a:latin typeface="+mn-lt"/>
              </a:rPr>
              <a:t>現在ステップであることと在庫数にマッチしているかで決定</a:t>
            </a:r>
            <a:endParaRPr kumimoji="1" lang="en-US" altLang="ja-JP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>
                <a:latin typeface="+mn-lt"/>
              </a:rPr>
              <a:t>買い手：当日納品の提案に対してのみ価格と量の確認をして，制約を満たしていれば受諾．</a:t>
            </a:r>
            <a:endParaRPr kumimoji="1" lang="en-US" altLang="ja-JP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dirty="0">
                <a:latin typeface="+mn-lt"/>
              </a:rPr>
              <a:t>売り手：後半在庫が余れば，より取引をしている相手に優先分配</a:t>
            </a:r>
            <a:endParaRPr kumimoji="1" lang="en-US" altLang="ja-JP" sz="14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400" dirty="0">
              <a:latin typeface="+mn-lt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0209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F1665-D5AD-CDBC-665A-5A769A69D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C5732B-4285-AEBD-8F59-72E2B5E77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F1886D-1BFC-2C2C-15C1-2930304EE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We tested our agent in the online tournament held on June 11, 2025.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PriceTrendAgent</a:t>
            </a:r>
            <a:r>
              <a:rPr kumimoji="1" lang="en-US" altLang="ja-JP" dirty="0"/>
              <a:t> ranked 4th, which is better than the base agent.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dirty="0"/>
              <a:t>However, it did not surpass </a:t>
            </a:r>
            <a:r>
              <a:rPr lang="en-US" altLang="ja-JP" b="0" dirty="0" err="1"/>
              <a:t>PenguinAgent</a:t>
            </a:r>
            <a:r>
              <a:rPr lang="en-US" altLang="ja-JP" dirty="0"/>
              <a:t>, the winning agent of last year’s competition.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dirty="0"/>
              <a:t>実験結果と締切時の最終結果</a:t>
            </a:r>
            <a:endParaRPr kumimoji="1"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dirty="0"/>
              <a:t>Cautious</a:t>
            </a:r>
            <a:r>
              <a:rPr kumimoji="1" lang="ja-JP" altLang="en-US" dirty="0"/>
              <a:t>から改善された</a:t>
            </a:r>
            <a:endParaRPr kumimoji="1" lang="en-US" altLang="ja-JP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74F1AAD6-430A-1BF4-A8D9-ED4E42CA7F3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9EB166B-C833-B686-8530-90262CBAC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16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This slide presents an overview of our agent.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200" dirty="0"/>
              <a:t>We developed </a:t>
            </a:r>
            <a:r>
              <a:rPr lang="en-US" altLang="ja-JP" sz="1200" dirty="0" err="1"/>
              <a:t>PriceTrendAgent</a:t>
            </a:r>
            <a:r>
              <a:rPr lang="en-US" altLang="ja-JP" sz="1200" dirty="0"/>
              <a:t> based on the </a:t>
            </a:r>
            <a:r>
              <a:rPr lang="en-US" altLang="ja-JP" sz="1200" dirty="0" err="1"/>
              <a:t>CautiousStdAgent</a:t>
            </a:r>
            <a:r>
              <a:rPr lang="en-US" altLang="ja-JP" sz="1200" dirty="0"/>
              <a:t>, which placed 2nd in the 2024 Standard Track.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/>
              <a:t>Our agent finished 4th in the 2025 Standard Track.</a:t>
            </a: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85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F78B-ED46-AA5C-008B-5BEC0017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DDA64CA-89FD-D94F-F3D6-536CF7875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B1FF36-09CD-8B47-828F-1B249DDFD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This slide summarizes our ideas.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There are three key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First, partner scoring.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Our agent updates the partner’s score based on price and quantity.(E)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Second, market trend prediction.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Our agent uses </a:t>
            </a:r>
            <a:r>
              <a:rPr lang="en-US" altLang="ja-JP" sz="1400" dirty="0"/>
              <a:t>a market prices to </a:t>
            </a:r>
            <a:r>
              <a:rPr lang="en-US" altLang="ja-JP" sz="1400" b="0" dirty="0">
                <a:solidFill>
                  <a:srgbClr val="FF0000"/>
                </a:solidFill>
              </a:rPr>
              <a:t>predict subsequent movement</a:t>
            </a:r>
            <a:r>
              <a:rPr lang="en-US" altLang="ja-JP" sz="1400" b="0" dirty="0"/>
              <a:t>.(E)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Third, trend-aware proposal adjustments.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b="0" dirty="0"/>
              <a:t>Using that trend, the agent adjusts proposal quantity and timing </a:t>
            </a:r>
            <a:r>
              <a:rPr lang="en-US" altLang="ja-JP" sz="1400" dirty="0"/>
              <a:t>based on </a:t>
            </a:r>
            <a:br>
              <a:rPr lang="en-US" altLang="ja-JP" sz="1400" dirty="0"/>
            </a:br>
            <a:r>
              <a:rPr lang="en-US" altLang="ja-JP" sz="1400" dirty="0"/>
              <a:t>market trend</a:t>
            </a:r>
            <a:r>
              <a:rPr lang="en-US" altLang="ja-JP" sz="1400" b="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501B557A-385C-1184-9A3B-2525C33525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F69944-03F4-1057-6729-B36FA230B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420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D9A4-BCD1-B7F3-F7D9-170F1E3E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F52303-5F82-2A92-65AB-296D6BA17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E1871D-A626-4C5E-C908-64FA78049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Now, using this figure, I’ll give an overview of the three ideas.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In partner scoring,(E) </a:t>
            </a:r>
            <a:r>
              <a:rPr lang="en-US" altLang="ja-JP" sz="1400" dirty="0" err="1"/>
              <a:t>PriceTrendAgent</a:t>
            </a:r>
            <a:r>
              <a:rPr lang="en-US" altLang="ja-JP" sz="1400" dirty="0"/>
              <a:t> derives each trading partner’s score based on the transaction details.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1400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987B0D00-5078-5F18-D25F-E00A8498A2A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86E8FC-090C-7DC6-3FE7-9DE168FB0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8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92D1-9536-97E5-4B94-70624D544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1F95FB-3E13-624E-508A-85F716D8B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FFABF9-210F-9FAE-E7EF-10E318DB5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In market trend prediction, (E)</a:t>
            </a:r>
            <a:r>
              <a:rPr lang="en-US" altLang="ja-JP" sz="1400" dirty="0" err="1"/>
              <a:t>PriceTrendAgent</a:t>
            </a:r>
            <a:r>
              <a:rPr lang="en-US" altLang="ja-JP" sz="1400" dirty="0"/>
              <a:t> monitors market prices, uses an exponential moving average (EMA), and predicts price trends.</a:t>
            </a:r>
            <a:endParaRPr kumimoji="1" lang="ja-JP" altLang="en-US" sz="1400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6610B147-FFDD-4566-9C04-B3B79D61B4C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3AD665-D383-3D0D-8FD3-E34FA93A2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23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C5CF4-30DE-8667-7C69-075ED9DDB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39E6B3-89C9-07C7-4831-13DB672B9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58B75E-27B3-B086-0C6F-87290D9F3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In trend-aware proposal adjustments, (E)</a:t>
            </a:r>
            <a:r>
              <a:rPr lang="en-US" altLang="ja-JP" sz="1400" dirty="0" err="1"/>
              <a:t>PriceTrendAgent</a:t>
            </a:r>
            <a:r>
              <a:rPr lang="en-US" altLang="ja-JP" sz="1400" dirty="0"/>
              <a:t> adjusts the quantity and timing of its proposals based on the trend predictions.</a:t>
            </a:r>
            <a:endParaRPr kumimoji="1" lang="ja-JP" altLang="en-US" sz="1400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59994656-025B-BB5F-A337-172B574E3E8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F0F2CB-1AFE-0921-30F9-B173E89FE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02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5C05F-22C7-0282-3A60-7424DB2C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229AD4B-887A-9A0C-E285-AAF433B57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B967FE-B2CC-4B2A-8589-D3984A39A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I’d like to explain the details of Partner Scoring.</a:t>
            </a:r>
            <a:endParaRPr kumimoji="1" lang="ja-JP" altLang="en-US" sz="1400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2421C42B-B3A2-D362-FA52-6D4AE188379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CD33FE8-C962-C590-02D3-89FFE2E61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569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F721-DB8F-32CC-10FF-0E2F141E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365617B-8691-C14E-6691-D5B0FA783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B478E1-E8B2-9EC7-4C7F-B83BC6F4A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400" dirty="0"/>
              <a:t>Our agent derives a </a:t>
            </a:r>
            <a:r>
              <a:rPr lang="en-US" altLang="ja-JP" sz="1400" b="0" dirty="0"/>
              <a:t>partner score </a:t>
            </a:r>
            <a:r>
              <a:rPr lang="en-US" altLang="ja-JP" sz="1400" dirty="0"/>
              <a:t>for each counterparty and uses it as a priority index.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400" dirty="0"/>
              <a:t>This score comes from three parts: normalized price score, normalized quantity score, and past cumulative score.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400" dirty="0"/>
              <a:t>In the second half of the process, the agent shifts from equal allocation to prioritized allocation, focusing on the highest-scoring partners.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sz="1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何のためのスコアなのか：交渉相手に優先度を定め，効率よく交渉を進めるため</a:t>
            </a:r>
            <a:endParaRPr lang="en-US" altLang="ja-JP" sz="1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スコアの計算方法：正規化した取引価格，取引量，過去の取引内容から計算</a:t>
            </a:r>
            <a:endParaRPr lang="en-US" altLang="ja-JP" sz="1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スコアをどう利用するのか：スコアの高い取引相手に優先して取引をする</a:t>
            </a:r>
            <a:endParaRPr lang="en-US" altLang="ja-JP" sz="1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sz="1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CF8F9863-8419-3868-5A4D-BC8B6ECB524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BDF0B8-CE24-7F22-7AA6-6CABFA497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78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5CB8F-BEAC-E481-A186-76C14D9E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DEA890-91E5-03DF-096A-01D4230A9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9CD0EB-1861-C051-8D6A-C6F758695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Next, I will explain Market Trend Prediction.</a:t>
            </a:r>
            <a:endParaRPr kumimoji="1" lang="ja-JP" altLang="en-US" sz="1400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id="{EBD9D36F-0305-B5E7-D0C4-AA136A03789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Nagoya Institute of Technology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291FF22-E6AA-D51E-5C4F-8E1018A4B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5E486-ACDD-4CE6-A181-DF55F7F1213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6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F3F1E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5496" y="1988840"/>
            <a:ext cx="9072000" cy="504056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rgbClr val="685636"/>
                </a:solidFill>
                <a:latin typeface="HG丸ｺﾞｼｯｸM-PRO" pitchFamily="50" charset="-128"/>
                <a:ea typeface="HG丸ｺﾞｼｯｸM-PRO" pitchFamily="50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/>
              <a:t>～マスター サブタイトルの書式設定～</a:t>
            </a:r>
          </a:p>
        </p:txBody>
      </p:sp>
      <p:sp>
        <p:nvSpPr>
          <p:cNvPr id="9" name="上リボン 8"/>
          <p:cNvSpPr/>
          <p:nvPr userDrawn="1"/>
        </p:nvSpPr>
        <p:spPr>
          <a:xfrm>
            <a:off x="2768533" y="6300000"/>
            <a:ext cx="3600400" cy="432048"/>
          </a:xfrm>
          <a:prstGeom prst="ribbon2">
            <a:avLst>
              <a:gd name="adj1" fmla="val 18725"/>
              <a:gd name="adj2" fmla="val 75000"/>
            </a:avLst>
          </a:prstGeom>
          <a:solidFill>
            <a:srgbClr val="FFFFFF"/>
          </a:solidFill>
          <a:ln w="15875" cmpd="sng">
            <a:solidFill>
              <a:srgbClr val="58492E"/>
            </a:solidFill>
          </a:ln>
          <a:effectLst>
            <a:outerShdw blurRad="50800" dist="25400" dir="5400000" algn="t" rotWithShape="0">
              <a:srgbClr val="9F84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 b="0" spc="300" dirty="0">
                <a:solidFill>
                  <a:srgbClr val="685636"/>
                </a:solidFill>
                <a:latin typeface="HG丸ｺﾞｼｯｸM-PRO" pitchFamily="50" charset="-128"/>
                <a:ea typeface="HG丸ｺﾞｼｯｸM-PRO" pitchFamily="50" charset="-128"/>
              </a:rPr>
              <a:t>名古屋工業大学</a:t>
            </a:r>
          </a:p>
        </p:txBody>
      </p:sp>
      <p:sp>
        <p:nvSpPr>
          <p:cNvPr id="8" name="タイトル 5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143000"/>
          </a:xfrm>
          <a:noFill/>
          <a:ln w="12700" cap="sq" cmpd="thickThin">
            <a:noFill/>
            <a:prstDash val="solid"/>
          </a:ln>
          <a:effectLst/>
          <a:scene3d>
            <a:camera prst="orthographicFront"/>
            <a:lightRig rig="threePt" dir="t"/>
          </a:scene3d>
          <a:sp3d/>
        </p:spPr>
        <p:txBody>
          <a:bodyPr>
            <a:normAutofit/>
          </a:bodyPr>
          <a:lstStyle>
            <a:lvl1pPr>
              <a:defRPr sz="5500" b="1" kern="1200" spc="-150" baseline="0">
                <a:ln w="19050" cap="flat" cmpd="sng">
                  <a:noFill/>
                  <a:round/>
                </a:ln>
                <a:gradFill>
                  <a:gsLst>
                    <a:gs pos="11000">
                      <a:srgbClr val="906F4A"/>
                    </a:gs>
                    <a:gs pos="52000">
                      <a:srgbClr val="DEC47C"/>
                    </a:gs>
                    <a:gs pos="92000">
                      <a:srgbClr val="906F4A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GPｺﾞｼｯｸE" pitchFamily="50" charset="-128"/>
                <a:ea typeface="HGPｺﾞｼｯｸE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7" name="図 6" descr="ダイアグラム, 設計図&#10;&#10;自動的に生成された説明">
            <a:extLst>
              <a:ext uri="{FF2B5EF4-FFF2-40B4-BE49-F238E27FC236}">
                <a16:creationId xmlns:a16="http://schemas.microsoft.com/office/drawing/2014/main" id="{920ACD63-344E-90A2-0EDC-D3A758B99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" y="0"/>
            <a:ext cx="9121886" cy="685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7B977D8-08DA-1C50-ABB8-318F1F6AE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5" r="787"/>
          <a:stretch/>
        </p:blipFill>
        <p:spPr>
          <a:xfrm>
            <a:off x="35496" y="3687491"/>
            <a:ext cx="9048668" cy="23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620688"/>
            <a:ext cx="2057400" cy="532859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548680"/>
            <a:ext cx="6019800" cy="532859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907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700808"/>
            <a:ext cx="8229600" cy="424847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09365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7932F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4038600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038600" cy="4248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17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7932F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379711"/>
            <a:ext cx="4040188" cy="3569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700808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379711"/>
            <a:ext cx="4041775" cy="3569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004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片側の 2 つの角を丸めた四角形 20"/>
          <p:cNvSpPr/>
          <p:nvPr userDrawn="1"/>
        </p:nvSpPr>
        <p:spPr>
          <a:xfrm>
            <a:off x="251519" y="404664"/>
            <a:ext cx="8640000" cy="6155984"/>
          </a:xfrm>
          <a:prstGeom prst="round2SameRect">
            <a:avLst>
              <a:gd name="adj1" fmla="val 13381"/>
              <a:gd name="adj2" fmla="val 0"/>
            </a:avLst>
          </a:prstGeom>
          <a:noFill/>
          <a:ln w="15875" cmpd="sng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719" y="198884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79512" y="5949280"/>
            <a:ext cx="2034460" cy="666141"/>
            <a:chOff x="326823" y="5691398"/>
            <a:chExt cx="2034460" cy="1026181"/>
          </a:xfrm>
        </p:grpSpPr>
        <p:pic>
          <p:nvPicPr>
            <p:cNvPr id="8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271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495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23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47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グループ化 12"/>
          <p:cNvGrpSpPr/>
          <p:nvPr userDrawn="1"/>
        </p:nvGrpSpPr>
        <p:grpSpPr>
          <a:xfrm>
            <a:off x="7002036" y="5949280"/>
            <a:ext cx="2034460" cy="666141"/>
            <a:chOff x="326823" y="5691398"/>
            <a:chExt cx="2034460" cy="1026181"/>
          </a:xfrm>
        </p:grpSpPr>
        <p:pic>
          <p:nvPicPr>
            <p:cNvPr id="14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271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495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23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47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上リボン 22"/>
          <p:cNvSpPr/>
          <p:nvPr userDrawn="1"/>
        </p:nvSpPr>
        <p:spPr>
          <a:xfrm>
            <a:off x="6300192" y="188640"/>
            <a:ext cx="2519319" cy="360040"/>
          </a:xfrm>
          <a:prstGeom prst="ribbon2">
            <a:avLst>
              <a:gd name="adj1" fmla="val 18725"/>
              <a:gd name="adj2" fmla="val 75000"/>
            </a:avLst>
          </a:prstGeom>
          <a:solidFill>
            <a:srgbClr val="FFFFFF"/>
          </a:solidFill>
          <a:ln w="9525">
            <a:solidFill>
              <a:srgbClr val="685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0" spc="250" baseline="0" dirty="0">
                <a:solidFill>
                  <a:srgbClr val="685636"/>
                </a:solidFill>
                <a:latin typeface="HG丸ｺﾞｼｯｸM-PRO" pitchFamily="50" charset="-128"/>
                <a:ea typeface="HG丸ｺﾞｼｯｸM-PRO" pitchFamily="50" charset="-128"/>
              </a:rPr>
              <a:t>名古屋工業大学</a:t>
            </a: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611560" y="144000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0" baseline="0" dirty="0">
                <a:solidFill>
                  <a:schemeClr val="accent5">
                    <a:lumMod val="20000"/>
                    <a:lumOff val="80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Nagoya Institute of Technology</a:t>
            </a:r>
            <a:endParaRPr kumimoji="1" lang="ja-JP" altLang="en-US" sz="1400" b="1" spc="0" baseline="0" dirty="0">
              <a:solidFill>
                <a:schemeClr val="accent5">
                  <a:lumMod val="20000"/>
                  <a:lumOff val="80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25" name="Picture 6" descr="C:\Users\kouhou\Documents\MMDAgent製作\image\ポスター\sozai\ｋ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5" y="116632"/>
            <a:ext cx="469165" cy="43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3CC43395-7958-43B4-EDB2-5B05FB4347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81" y="5944061"/>
            <a:ext cx="4284476" cy="8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994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3872" y="692696"/>
            <a:ext cx="3312368" cy="9975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35896" y="620688"/>
            <a:ext cx="5050904" cy="5328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23528" y="1700807"/>
            <a:ext cx="3312368" cy="42329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448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91680" y="4653136"/>
            <a:ext cx="3816424" cy="5760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 rot="21210153">
            <a:off x="718657" y="1072485"/>
            <a:ext cx="4394316" cy="3414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508104" y="1556792"/>
            <a:ext cx="2808312" cy="34563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364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199" y="1700808"/>
            <a:ext cx="8229600" cy="418559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470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F3F1E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片側の 2 つの角を丸めた四角形 10"/>
          <p:cNvSpPr/>
          <p:nvPr userDrawn="1"/>
        </p:nvSpPr>
        <p:spPr>
          <a:xfrm>
            <a:off x="251519" y="404664"/>
            <a:ext cx="8640000" cy="6155984"/>
          </a:xfrm>
          <a:prstGeom prst="round2SameRect">
            <a:avLst>
              <a:gd name="adj1" fmla="val 133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6719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名工大テンプレート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6719" y="1700807"/>
            <a:ext cx="8229600" cy="424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460432" y="6615421"/>
            <a:ext cx="540000" cy="1979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HGPｺﾞｼｯｸM" pitchFamily="50" charset="-128"/>
                <a:ea typeface="HGPｺﾞｼｯｸM" pitchFamily="50" charset="-128"/>
              </a:defRPr>
            </a:lvl1pPr>
          </a:lstStyle>
          <a:p>
            <a:fld id="{FB980595-ED90-40B8-82C8-EDA16D017B9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9" name="上リボン 8"/>
          <p:cNvSpPr/>
          <p:nvPr userDrawn="1"/>
        </p:nvSpPr>
        <p:spPr>
          <a:xfrm>
            <a:off x="6300192" y="188640"/>
            <a:ext cx="2519319" cy="360040"/>
          </a:xfrm>
          <a:prstGeom prst="ribbon2">
            <a:avLst>
              <a:gd name="adj1" fmla="val 18725"/>
              <a:gd name="adj2" fmla="val 75000"/>
            </a:avLst>
          </a:prstGeom>
          <a:solidFill>
            <a:srgbClr val="FFFFFF"/>
          </a:solidFill>
          <a:ln w="9525">
            <a:solidFill>
              <a:srgbClr val="685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0" spc="250" baseline="0" dirty="0">
                <a:solidFill>
                  <a:srgbClr val="685636"/>
                </a:solidFill>
                <a:latin typeface="HG丸ｺﾞｼｯｸM-PRO" pitchFamily="50" charset="-128"/>
                <a:ea typeface="HG丸ｺﾞｼｯｸM-PRO" pitchFamily="50" charset="-128"/>
              </a:rPr>
              <a:t>名古屋工業大学</a:t>
            </a:r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179512" y="5949280"/>
            <a:ext cx="2034460" cy="666141"/>
            <a:chOff x="326823" y="5691398"/>
            <a:chExt cx="2034460" cy="1026181"/>
          </a:xfrm>
        </p:grpSpPr>
        <p:pic>
          <p:nvPicPr>
            <p:cNvPr id="2052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271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495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23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47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グループ化 17"/>
          <p:cNvGrpSpPr/>
          <p:nvPr userDrawn="1"/>
        </p:nvGrpSpPr>
        <p:grpSpPr>
          <a:xfrm>
            <a:off x="7002036" y="5949280"/>
            <a:ext cx="2034460" cy="666141"/>
            <a:chOff x="326823" y="5691398"/>
            <a:chExt cx="2034460" cy="1026181"/>
          </a:xfrm>
        </p:grpSpPr>
        <p:pic>
          <p:nvPicPr>
            <p:cNvPr id="19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271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495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23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47" y="5691398"/>
              <a:ext cx="309563" cy="102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テキスト ボックス 4"/>
          <p:cNvSpPr txBox="1"/>
          <p:nvPr userDrawn="1"/>
        </p:nvSpPr>
        <p:spPr>
          <a:xfrm>
            <a:off x="611560" y="144000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spc="0" baseline="0" dirty="0">
                <a:solidFill>
                  <a:schemeClr val="accent5">
                    <a:lumMod val="20000"/>
                    <a:lumOff val="80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Nagoya Institute of Technology</a:t>
            </a:r>
            <a:endParaRPr kumimoji="1" lang="ja-JP" altLang="en-US" sz="1400" b="1" spc="0" baseline="0" dirty="0">
              <a:solidFill>
                <a:schemeClr val="accent5">
                  <a:lumMod val="20000"/>
                  <a:lumOff val="80000"/>
                </a:schemeClr>
              </a:solidFill>
              <a:latin typeface="HGPｺﾞｼｯｸM" pitchFamily="50" charset="-128"/>
              <a:ea typeface="HGPｺﾞｼｯｸM" pitchFamily="50" charset="-128"/>
            </a:endParaRPr>
          </a:p>
        </p:txBody>
      </p:sp>
      <p:pic>
        <p:nvPicPr>
          <p:cNvPr id="2054" name="Picture 6" descr="C:\Users\kouhou\Documents\MMDAgent製作\image\ポスター\sozai\ｋ3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5" y="116632"/>
            <a:ext cx="469165" cy="43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0D8EA94E-E9ED-A0B3-5560-3C045E6C84B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81" y="5944061"/>
            <a:ext cx="4284476" cy="8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b="0" kern="1200">
          <a:solidFill>
            <a:srgbClr val="B7932F"/>
          </a:solidFill>
          <a:latin typeface="HGPｺﾞｼｯｸE" pitchFamily="50" charset="-128"/>
          <a:ea typeface="HGPｺﾞｼｯｸE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rgbClr val="685636"/>
          </a:solidFill>
          <a:latin typeface="HG丸ｺﾞｼｯｸM-PRO" pitchFamily="50" charset="-128"/>
          <a:ea typeface="HG丸ｺﾞｼｯｸM-PRO" pitchFamily="50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rgbClr val="685636"/>
          </a:solidFill>
          <a:latin typeface="HG丸ｺﾞｼｯｸM-PRO" pitchFamily="50" charset="-128"/>
          <a:ea typeface="HG丸ｺﾞｼｯｸM-PRO" pitchFamily="50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rgbClr val="685636"/>
          </a:solidFill>
          <a:latin typeface="HG丸ｺﾞｼｯｸM-PRO" pitchFamily="50" charset="-128"/>
          <a:ea typeface="HG丸ｺﾞｼｯｸM-PRO" pitchFamily="50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rgbClr val="685636"/>
          </a:solidFill>
          <a:latin typeface="HG丸ｺﾞｼｯｸM-PRO" pitchFamily="50" charset="-128"/>
          <a:ea typeface="HG丸ｺﾞｼｯｸM-PRO" pitchFamily="50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rgbClr val="685636"/>
          </a:solidFill>
          <a:latin typeface="HG丸ｺﾞｼｯｸM-PRO" pitchFamily="50" charset="-128"/>
          <a:ea typeface="HG丸ｺﾞｼｯｸM-PRO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12" Type="http://schemas.openxmlformats.org/officeDocument/2006/relationships/image" Target="../media/image14.jpe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12" Type="http://schemas.openxmlformats.org/officeDocument/2006/relationships/image" Target="../media/image14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12" Type="http://schemas.openxmlformats.org/officeDocument/2006/relationships/image" Target="../media/image14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5496" y="764704"/>
            <a:ext cx="9073008" cy="1224137"/>
          </a:xfrm>
          <a:noFill/>
        </p:spPr>
        <p:txBody>
          <a:bodyPr wrap="none">
            <a:normAutofit fontScale="90000"/>
          </a:bodyPr>
          <a:lstStyle/>
          <a:p>
            <a:r>
              <a:rPr kumimoji="1" lang="en-US" altLang="ja-JP" sz="8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PriceTrendAgent</a:t>
            </a:r>
            <a:endParaRPr kumimoji="1" lang="ja-JP" alt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39652" y="3212976"/>
            <a:ext cx="6264696" cy="158417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kumimoji="1" lang="en-US" altLang="ja-JP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Yuta Kawasaki</a:t>
            </a:r>
            <a:r>
              <a:rPr kumimoji="1" lang="en-US" altLang="ja-JP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Ryuta Shiraishi, Keiichi </a:t>
            </a:r>
            <a:r>
              <a:rPr kumimoji="1" lang="en-US" altLang="ja-JP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Namikoshi</a:t>
            </a:r>
            <a:endParaRPr kumimoji="1" lang="en-US" altLang="ja-JP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Nagoya Institute of Technology</a:t>
            </a:r>
            <a:endParaRPr kumimoji="1" lang="ja-JP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900FF17C-8F6F-7B2F-BAE7-771C08C38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65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5"/>
    </mc:Choice>
    <mc:Fallback xmlns="">
      <p:transition spd="slow" advTm="1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7A39-4927-85B7-7E49-F330A69B2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CC72C7-F5AD-4D51-3482-400B4CB6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Detail of Market Trend Prediction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0380D7-28A7-942A-D3FE-6F9801EED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22E4C9-2014-3F3E-5AC1-1748DA44A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506711"/>
            <a:ext cx="8208912" cy="4968552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Our agent monitors the price trend in the market.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The agent predicts price trends using </a:t>
            </a:r>
            <a:br>
              <a:rPr lang="en-US" altLang="ja-JP" sz="2800" dirty="0"/>
            </a:br>
            <a:r>
              <a:rPr lang="en-US" altLang="ja-JP" sz="2800" b="1" dirty="0">
                <a:solidFill>
                  <a:srgbClr val="FF0000"/>
                </a:solidFill>
              </a:rPr>
              <a:t>exponential moving averages (EMA)</a:t>
            </a:r>
            <a:r>
              <a:rPr lang="en-US" altLang="ja-JP" sz="2800" dirty="0"/>
              <a:t>.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Classifies trend by difference :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The agent uses this prediction to adjust proposals.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BFBF96A-72F2-BD5A-097A-D71F37BAD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593" y="3003264"/>
            <a:ext cx="4469852" cy="5321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7EFE18-A193-9924-0FFA-128E00585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3574896"/>
            <a:ext cx="2636098" cy="37658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8B6154D-793F-ED04-CB25-85BA7B18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361" y="3990987"/>
            <a:ext cx="3461259" cy="1506044"/>
          </a:xfrm>
          <a:prstGeom prst="rect">
            <a:avLst/>
          </a:prstGeom>
        </p:spPr>
      </p:pic>
      <p:sp>
        <p:nvSpPr>
          <p:cNvPr id="5" name="左中かっこ 4">
            <a:extLst>
              <a:ext uri="{FF2B5EF4-FFF2-40B4-BE49-F238E27FC236}">
                <a16:creationId xmlns:a16="http://schemas.microsoft.com/office/drawing/2014/main" id="{C50DE7D8-5C4E-6C5D-3A73-F62AF07BA10C}"/>
              </a:ext>
            </a:extLst>
          </p:cNvPr>
          <p:cNvSpPr/>
          <p:nvPr/>
        </p:nvSpPr>
        <p:spPr>
          <a:xfrm>
            <a:off x="943685" y="4093746"/>
            <a:ext cx="282676" cy="1346448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6" name="オーディオ 115">
            <a:hlinkClick r:id="" action="ppaction://media"/>
            <a:extLst>
              <a:ext uri="{FF2B5EF4-FFF2-40B4-BE49-F238E27FC236}">
                <a16:creationId xmlns:a16="http://schemas.microsoft.com/office/drawing/2014/main" id="{5AA12281-2A6C-9833-8C72-57ABA428E4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2"/>
    </mc:Choice>
    <mc:Fallback xmlns="">
      <p:transition spd="slow" advTm="48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36" x="6069013" y="34925"/>
          <p14:tracePt t="10941" x="6043613" y="61913"/>
          <p14:tracePt t="10951" x="6008688" y="96838"/>
          <p14:tracePt t="10968" x="5929313" y="166688"/>
          <p14:tracePt t="10984" x="5834063" y="261938"/>
          <p14:tracePt t="11002" x="5746750" y="358775"/>
          <p14:tracePt t="11018" x="5614988" y="498475"/>
          <p14:tracePt t="11035" x="5492750" y="611188"/>
          <p14:tracePt t="11051" x="5387975" y="750888"/>
          <p14:tracePt t="11068" x="5292725" y="865188"/>
          <p14:tracePt t="11084" x="5187950" y="977900"/>
          <p14:tracePt t="11086" x="5126038" y="1057275"/>
          <p14:tracePt t="11101" x="5065713" y="1117600"/>
          <p14:tracePt t="11117" x="4960938" y="1257300"/>
          <p14:tracePt t="11137" x="4776788" y="1468438"/>
          <p14:tracePt t="11151" x="4716463" y="1528763"/>
          <p14:tracePt t="11167" x="4549775" y="1720850"/>
          <p14:tracePt t="11184" x="4437063" y="1939925"/>
          <p14:tracePt t="11201" x="4367213" y="2035175"/>
          <p14:tracePt t="11217" x="4262438" y="2166938"/>
          <p14:tracePt t="11237" x="4192588" y="2227263"/>
          <p14:tracePt t="11252" x="4113213" y="2279650"/>
          <p14:tracePt t="11268" x="4078288" y="2297113"/>
          <p14:tracePt t="11284" x="4052888" y="2314575"/>
          <p14:tracePt t="11301" x="4035425" y="2324100"/>
          <p14:tracePt t="11317" x="3990975" y="2332038"/>
          <p14:tracePt t="11337" x="3886200" y="2359025"/>
          <p14:tracePt t="11352" x="3851275" y="2366963"/>
          <p14:tracePt t="11367" x="3808413" y="2376488"/>
          <p14:tracePt t="11386" x="3763963" y="2393950"/>
          <p14:tracePt t="11401" x="3746500" y="2393950"/>
          <p14:tracePt t="11418" x="3668713" y="2393950"/>
          <p14:tracePt t="11434" x="3633788" y="2393950"/>
          <p14:tracePt t="11435" x="3598863" y="2401888"/>
          <p14:tracePt t="11452" x="3554413" y="2411413"/>
          <p14:tracePt t="11467" x="3536950" y="2419350"/>
          <p14:tracePt t="11484" x="3529013" y="2428875"/>
          <p14:tracePt t="11500" x="3494088" y="2428875"/>
          <p14:tracePt t="11517" x="3476625" y="2428875"/>
          <p14:tracePt t="11534" x="3441700" y="2428875"/>
          <p14:tracePt t="11551" x="3406775" y="2436813"/>
          <p14:tracePt t="11567" x="3389313" y="2446338"/>
          <p14:tracePt t="11585" x="3379788" y="2446338"/>
          <p14:tracePt t="11622" x="3371850" y="2463800"/>
          <p14:tracePt t="11636" x="3362325" y="2463800"/>
          <p14:tracePt t="11652" x="3354388" y="2471738"/>
          <p14:tracePt t="11659" x="3354388" y="2481263"/>
          <p14:tracePt t="11668" x="3344863" y="2481263"/>
          <p14:tracePt t="11685" x="3336925" y="2489200"/>
          <p14:tracePt t="11700" x="3319463" y="2489200"/>
          <p14:tracePt t="11717" x="3319463" y="2498725"/>
          <p14:tracePt t="11736" x="3309938" y="2498725"/>
          <p14:tracePt t="12434" x="3309938" y="2506663"/>
          <p14:tracePt t="12475" x="3309938" y="2516188"/>
          <p14:tracePt t="12508" x="3292475" y="2516188"/>
          <p14:tracePt t="12513" x="3292475" y="2524125"/>
          <p14:tracePt t="12521" x="3292475" y="2533650"/>
          <p14:tracePt t="12534" x="3284538" y="2541588"/>
          <p14:tracePt t="12551" x="3284538" y="2551113"/>
          <p14:tracePt t="12567" x="3275013" y="2568575"/>
          <p14:tracePt t="12586" x="3267075" y="2603500"/>
          <p14:tracePt t="12600" x="3267075" y="2611438"/>
          <p14:tracePt t="12620" x="3257550" y="2638425"/>
          <p14:tracePt t="12634" x="3249613" y="2655888"/>
          <p14:tracePt t="12650" x="3222625" y="2673350"/>
          <p14:tracePt t="12667" x="3205163" y="2681288"/>
          <p14:tracePt t="12684" x="3179763" y="2708275"/>
          <p14:tracePt t="12700" x="3179763" y="2716213"/>
          <p14:tracePt t="12718" x="3179763" y="2725738"/>
          <p14:tracePt t="12735" x="3179763" y="2733675"/>
          <p14:tracePt t="12751" x="3162300" y="2743200"/>
          <p14:tracePt t="12767" x="3152775" y="2770188"/>
          <p14:tracePt t="12785" x="3144838" y="2770188"/>
          <p14:tracePt t="12802" x="3144838" y="2778125"/>
          <p14:tracePt t="12817" x="3135313" y="2778125"/>
          <p14:tracePt t="12836" x="3092450" y="2778125"/>
          <p14:tracePt t="12850" x="3074988" y="2778125"/>
          <p14:tracePt t="12869" x="2978150" y="2778125"/>
          <p14:tracePt t="12884" x="2943225" y="2778125"/>
          <p14:tracePt t="12901" x="2881313" y="2795588"/>
          <p14:tracePt t="12917" x="2828925" y="2805113"/>
          <p14:tracePt t="12933" x="2768600" y="2830513"/>
          <p14:tracePt t="12950" x="2698750" y="2830513"/>
          <p14:tracePt t="12967" x="2628900" y="2830513"/>
          <p14:tracePt t="12984" x="2559050" y="2830513"/>
          <p14:tracePt t="13001" x="2454275" y="2795588"/>
          <p14:tracePt t="13017" x="2349500" y="2770188"/>
          <p14:tracePt t="13036" x="2297113" y="2770188"/>
          <p14:tracePt t="13050" x="2227263" y="2770188"/>
          <p14:tracePt t="13068" x="2165350" y="2770188"/>
          <p14:tracePt t="13086" x="2078038" y="2770188"/>
          <p14:tracePt t="13100" x="2052638" y="2770188"/>
          <p14:tracePt t="13117" x="1982788" y="2778125"/>
          <p14:tracePt t="13135" x="1947863" y="2778125"/>
          <p14:tracePt t="13152" x="1903413" y="2778125"/>
          <p14:tracePt t="13168" x="1878013" y="2778125"/>
          <p14:tracePt t="13185" x="1851025" y="2787650"/>
          <p14:tracePt t="13200" x="1843088" y="2795588"/>
          <p14:tracePt t="13218" x="1843088" y="2805113"/>
          <p14:tracePt t="13233" x="1825625" y="2805113"/>
          <p14:tracePt t="13255" x="1825625" y="2813050"/>
          <p14:tracePt t="13267" x="1843088" y="2822575"/>
          <p14:tracePt t="13286" x="1982788" y="2857500"/>
          <p14:tracePt t="13301" x="2078038" y="2892425"/>
          <p14:tracePt t="13319" x="2262188" y="2917825"/>
          <p14:tracePt t="13320" x="2349500" y="2935288"/>
          <p14:tracePt t="13333" x="2401888" y="2935288"/>
          <p14:tracePt t="13350" x="2489200" y="2935288"/>
          <p14:tracePt t="13351" x="2524125" y="2935288"/>
          <p14:tracePt t="13367" x="2541588" y="2935288"/>
          <p14:tracePt t="13383" x="2636838" y="2927350"/>
          <p14:tracePt t="13400" x="2681288" y="2927350"/>
          <p14:tracePt t="13417" x="2751138" y="2927350"/>
          <p14:tracePt t="13435" x="2828925" y="2927350"/>
          <p14:tracePt t="13450" x="2943225" y="2927350"/>
          <p14:tracePt t="13469" x="3127375" y="2927350"/>
          <p14:tracePt t="13485" x="3267075" y="2962275"/>
          <p14:tracePt t="13502" x="3371850" y="2979738"/>
          <p14:tracePt t="13519" x="3432175" y="2979738"/>
          <p14:tracePt t="13533" x="3449638" y="2979738"/>
          <p14:tracePt t="13550" x="3511550" y="2979738"/>
          <p14:tracePt t="13567" x="3606800" y="2979738"/>
          <p14:tracePt t="13586" x="3703638" y="2979738"/>
          <p14:tracePt t="13587" x="3773488" y="2979738"/>
          <p14:tracePt t="13600" x="3843338" y="2987675"/>
          <p14:tracePt t="13618" x="4008438" y="3014663"/>
          <p14:tracePt t="13634" x="4043363" y="3014663"/>
          <p14:tracePt t="13650" x="4060825" y="3014663"/>
          <p14:tracePt t="13652" x="4078288" y="3014663"/>
          <p14:tracePt t="13667" x="4140200" y="3005138"/>
          <p14:tracePt t="13685" x="4192588" y="3005138"/>
          <p14:tracePt t="13700" x="4279900" y="3005138"/>
          <p14:tracePt t="13717" x="4384675" y="3022600"/>
          <p14:tracePt t="13733" x="4497388" y="3040063"/>
          <p14:tracePt t="13751" x="4567238" y="3040063"/>
          <p14:tracePt t="13767" x="4629150" y="3040063"/>
          <p14:tracePt t="13784" x="4654550" y="3040063"/>
          <p14:tracePt t="13800" x="4681538" y="3040063"/>
          <p14:tracePt t="13817" x="4724400" y="3040063"/>
          <p14:tracePt t="13836" x="4768850" y="3022600"/>
          <p14:tracePt t="13837" x="4776788" y="3022600"/>
          <p14:tracePt t="13850" x="4786313" y="3022600"/>
          <p14:tracePt t="13867" x="4811713" y="3022600"/>
          <p14:tracePt t="13886" x="4829175" y="3022600"/>
          <p14:tracePt t="13900" x="4838700" y="3022600"/>
          <p14:tracePt t="13902" x="4856163" y="3022600"/>
          <p14:tracePt t="13917" x="4908550" y="3022600"/>
          <p14:tracePt t="13933" x="4968875" y="3014663"/>
          <p14:tracePt t="13950" x="5056188" y="3014663"/>
          <p14:tracePt t="13967" x="5083175" y="3014663"/>
          <p14:tracePt t="13986" x="5091113" y="3014663"/>
          <p14:tracePt t="14028" x="5100638" y="3005138"/>
          <p14:tracePt t="14044" x="5108575" y="3005138"/>
          <p14:tracePt t="14118" x="5118100" y="3005138"/>
          <p14:tracePt t="14926" x="5126038" y="3005138"/>
          <p14:tracePt t="14932" x="5135563" y="3005138"/>
          <p14:tracePt t="14940" x="5153025" y="3005138"/>
          <p14:tracePt t="14950" x="5153025" y="3014663"/>
          <p14:tracePt t="14966" x="5170488" y="3014663"/>
          <p14:tracePt t="14983" x="5195888" y="3014663"/>
          <p14:tracePt t="15000" x="5222875" y="3014663"/>
          <p14:tracePt t="15017" x="5248275" y="3014663"/>
          <p14:tracePt t="15036" x="5318125" y="3022600"/>
          <p14:tracePt t="15049" x="5370513" y="3022600"/>
          <p14:tracePt t="15067" x="5545138" y="3022600"/>
          <p14:tracePt t="15083" x="5607050" y="3022600"/>
          <p14:tracePt t="15084" x="5676900" y="3022600"/>
          <p14:tracePt t="15100" x="5694363" y="3022600"/>
          <p14:tracePt t="15117" x="5702300" y="3022600"/>
          <p14:tracePt t="15175" x="5702300" y="3040063"/>
          <p14:tracePt t="15679" x="5702300" y="3049588"/>
          <p14:tracePt t="15688" x="5694363" y="3057525"/>
          <p14:tracePt t="15695" x="5667375" y="3074988"/>
          <p14:tracePt t="15704" x="5649913" y="3092450"/>
          <p14:tracePt t="15716" x="5624513" y="3101975"/>
          <p14:tracePt t="15733" x="5589588" y="3144838"/>
          <p14:tracePt t="15751" x="5572125" y="3189288"/>
          <p14:tracePt t="15754" x="5554663" y="3214688"/>
          <p14:tracePt t="15767" x="5554663" y="3232150"/>
          <p14:tracePt t="15785" x="5545138" y="3267075"/>
          <p14:tracePt t="15800" x="5510213" y="3294063"/>
          <p14:tracePt t="15816" x="5484813" y="3328988"/>
          <p14:tracePt t="15817" x="5440363" y="3346450"/>
          <p14:tracePt t="15835" x="5397500" y="3363913"/>
          <p14:tracePt t="15850" x="5353050" y="3398838"/>
          <p14:tracePt t="15866" x="5310188" y="3451225"/>
          <p14:tracePt t="15884" x="5257800" y="3476625"/>
          <p14:tracePt t="15899" x="5240338" y="3511550"/>
          <p14:tracePt t="15916" x="5230813" y="3521075"/>
          <p14:tracePt t="15933" x="5222875" y="3521075"/>
          <p14:tracePt t="15950" x="5213350" y="3529013"/>
          <p14:tracePt t="15966" x="5195888" y="3529013"/>
          <p14:tracePt t="15983" x="5178425" y="3538538"/>
          <p14:tracePt t="16000" x="5170488" y="3538538"/>
          <p14:tracePt t="16017" x="5160963" y="3538538"/>
          <p14:tracePt t="16044" x="5160963" y="3546475"/>
          <p14:tracePt t="16052" x="5153025" y="3546475"/>
          <p14:tracePt t="16066" x="5153025" y="3556000"/>
          <p14:tracePt t="16085" x="5135563" y="3581400"/>
          <p14:tracePt t="16101" x="5135563" y="3616325"/>
          <p14:tracePt t="16118" x="5135563" y="3633788"/>
          <p14:tracePt t="16133" x="5135563" y="3643313"/>
          <p14:tracePt t="16150" x="5135563" y="3651250"/>
          <p14:tracePt t="16166" x="5135563" y="3668713"/>
          <p14:tracePt t="16183" x="5143500" y="3730625"/>
          <p14:tracePt t="16201" x="5153025" y="3756025"/>
          <p14:tracePt t="16216" x="5160963" y="3773488"/>
          <p14:tracePt t="16233" x="5160963" y="3783013"/>
          <p14:tracePt t="16249" x="5160963" y="3800475"/>
          <p14:tracePt t="16267" x="5170488" y="3835400"/>
          <p14:tracePt t="16285" x="5178425" y="3860800"/>
          <p14:tracePt t="16302" x="5187950" y="3870325"/>
          <p14:tracePt t="16318" x="5195888" y="3878263"/>
          <p14:tracePt t="16350" x="5195888" y="3887788"/>
          <p14:tracePt t="16357" x="5195888" y="3895725"/>
          <p14:tracePt t="16367" x="5195888" y="3905250"/>
          <p14:tracePt t="16389" x="5195888" y="3913188"/>
          <p14:tracePt t="16430" x="5195888" y="3922713"/>
          <p14:tracePt t="16456" x="5195888" y="3930650"/>
          <p14:tracePt t="16461" x="5213350" y="3957638"/>
          <p14:tracePt t="16470" x="5213350" y="3965575"/>
          <p14:tracePt t="16483" x="5222875" y="3975100"/>
          <p14:tracePt t="16499" x="5230813" y="3992563"/>
          <p14:tracePt t="16545" x="5230813" y="4000500"/>
          <p14:tracePt t="16550" x="5230813" y="4010025"/>
          <p14:tracePt t="16566" x="5230813" y="4017963"/>
          <p14:tracePt t="16568" x="5240338" y="4027488"/>
          <p14:tracePt t="16583" x="5240338" y="4035425"/>
          <p14:tracePt t="16599" x="5240338" y="4044950"/>
          <p14:tracePt t="16640" x="5240338" y="4062413"/>
          <p14:tracePt t="16842" x="5240338" y="4070350"/>
          <p14:tracePt t="19461" x="5248275" y="4079875"/>
          <p14:tracePt t="19469" x="5257800" y="4079875"/>
          <p14:tracePt t="19484" x="5257800" y="4087813"/>
          <p14:tracePt t="19501" x="5265738" y="4087813"/>
          <p14:tracePt t="19516" x="5275263" y="4087813"/>
          <p14:tracePt t="19541" x="5283200" y="4087813"/>
          <p14:tracePt t="19679" x="5292725" y="4087813"/>
          <p14:tracePt t="19750" x="5300663" y="4087813"/>
          <p14:tracePt t="19775" x="5300663" y="4097338"/>
          <p14:tracePt t="19790" x="5310188" y="4097338"/>
          <p14:tracePt t="19806" x="5318125" y="4097338"/>
          <p14:tracePt t="19832" x="5327650" y="4097338"/>
          <p14:tracePt t="19913" x="5335588" y="4097338"/>
          <p14:tracePt t="19936" x="5353050" y="4097338"/>
          <p14:tracePt t="19943" x="5362575" y="4097338"/>
          <p14:tracePt t="19959" x="5370513" y="4097338"/>
          <p14:tracePt t="19968" x="5380038" y="4097338"/>
          <p14:tracePt t="19982" x="5387975" y="4097338"/>
          <p14:tracePt t="19999" x="5397500" y="4097338"/>
          <p14:tracePt t="20000" x="5405438" y="4097338"/>
          <p14:tracePt t="20017" x="5432425" y="4097338"/>
          <p14:tracePt t="20034" x="5475288" y="4079875"/>
          <p14:tracePt t="20051" x="5502275" y="4079875"/>
          <p14:tracePt t="20067" x="5527675" y="4079875"/>
          <p14:tracePt t="20082" x="5537200" y="4079875"/>
          <p14:tracePt t="20101" x="5545138" y="4079875"/>
          <p14:tracePt t="20116" x="5554663" y="4079875"/>
          <p14:tracePt t="20133" x="5580063" y="4079875"/>
          <p14:tracePt t="20149" x="5624513" y="4070350"/>
          <p14:tracePt t="20166" x="5667375" y="4070350"/>
          <p14:tracePt t="20182" x="5702300" y="4070350"/>
          <p14:tracePt t="20199" x="5764213" y="4070350"/>
          <p14:tracePt t="20216" x="5816600" y="4070350"/>
          <p14:tracePt t="20232" x="5851525" y="4070350"/>
          <p14:tracePt t="20237" x="5894388" y="4070350"/>
          <p14:tracePt t="20248" x="5903913" y="4070350"/>
          <p14:tracePt t="20269" x="6008688" y="4070350"/>
          <p14:tracePt t="20284" x="6078538" y="4070350"/>
          <p14:tracePt t="20299" x="6096000" y="4070350"/>
          <p14:tracePt t="20315" x="6105525" y="4070350"/>
          <p14:tracePt t="21130" x="6113463" y="4070350"/>
          <p14:tracePt t="21135" x="6140450" y="4070350"/>
          <p14:tracePt t="21148" x="6157913" y="4070350"/>
          <p14:tracePt t="21167" x="6210300" y="4070350"/>
          <p14:tracePt t="21168" x="6235700" y="4070350"/>
          <p14:tracePt t="21181" x="6253163" y="4070350"/>
          <p14:tracePt t="21198" x="6288088" y="4070350"/>
          <p14:tracePt t="21216" x="6315075" y="4070350"/>
          <p14:tracePt t="21232" x="6332538" y="4070350"/>
          <p14:tracePt t="21249" x="6357938" y="4070350"/>
          <p14:tracePt t="21266" x="6402388" y="4070350"/>
          <p14:tracePt t="21283" x="6489700" y="4062413"/>
          <p14:tracePt t="21299" x="6577013" y="4044950"/>
          <p14:tracePt t="21315" x="6654800" y="4044950"/>
          <p14:tracePt t="21332" x="6742113" y="4044950"/>
          <p14:tracePt t="21350" x="6838950" y="4044950"/>
          <p14:tracePt t="21367" x="6934200" y="4044950"/>
          <p14:tracePt t="21386" x="7073900" y="4044950"/>
          <p14:tracePt t="21398" x="7091363" y="4044950"/>
          <p14:tracePt t="21415" x="7135813" y="4044950"/>
          <p14:tracePt t="21432" x="7188200" y="4044950"/>
          <p14:tracePt t="21448" x="7292975" y="4017963"/>
          <p14:tracePt t="21466" x="7362825" y="4017963"/>
          <p14:tracePt t="21467" x="7380288" y="4017963"/>
          <p14:tracePt t="21482" x="7397750" y="4017963"/>
          <p14:tracePt t="21482" x="7415213" y="4017963"/>
          <p14:tracePt t="21498" x="7432675" y="4017963"/>
          <p14:tracePt t="21517" x="7450138" y="4017963"/>
          <p14:tracePt t="21532" x="7493000" y="4017963"/>
          <p14:tracePt t="21550" x="7554913" y="4010025"/>
          <p14:tracePt t="21568" x="7572375" y="4010025"/>
          <p14:tracePt t="21584" x="7580313" y="4010025"/>
          <p14:tracePt t="21646" x="7580313" y="4000500"/>
          <p14:tracePt t="21660" x="7589838" y="4000500"/>
          <p14:tracePt t="22059" x="7562850" y="4000500"/>
          <p14:tracePt t="22064" x="7300913" y="4017963"/>
          <p14:tracePt t="22071" x="7004050" y="4062413"/>
          <p14:tracePt t="22082" x="6724650" y="4079875"/>
          <p14:tracePt t="22099" x="6096000" y="4167188"/>
          <p14:tracePt t="22117" x="5676900" y="4229100"/>
          <p14:tracePt t="22132" x="5414963" y="4246563"/>
          <p14:tracePt t="22149" x="5310188" y="4254500"/>
          <p14:tracePt t="22165" x="5213350" y="4281488"/>
          <p14:tracePt t="22182" x="5003800" y="4306888"/>
          <p14:tracePt t="22185" x="4891088" y="4324350"/>
          <p14:tracePt t="22198" x="4759325" y="4341813"/>
          <p14:tracePt t="22199" x="4629150" y="4359275"/>
          <p14:tracePt t="22217" x="4340225" y="4394200"/>
          <p14:tracePt t="22232" x="4095750" y="4429125"/>
          <p14:tracePt t="22248" x="3930650" y="4456113"/>
          <p14:tracePt t="22265" x="3790950" y="4473575"/>
          <p14:tracePt t="22283" x="3668713" y="4481513"/>
          <p14:tracePt t="22299" x="3571875" y="4498975"/>
          <p14:tracePt t="22315" x="3476625" y="4498975"/>
          <p14:tracePt t="22332" x="3389313" y="4498975"/>
          <p14:tracePt t="22348" x="3319463" y="4491038"/>
          <p14:tracePt t="22365" x="3257550" y="4481513"/>
          <p14:tracePt t="22381" x="3179763" y="4473575"/>
          <p14:tracePt t="22398" x="3074988" y="4446588"/>
          <p14:tracePt t="22415" x="2933700" y="4429125"/>
          <p14:tracePt t="22432" x="2794000" y="4421188"/>
          <p14:tracePt t="22448" x="2636838" y="4403725"/>
          <p14:tracePt t="22449" x="2584450" y="4403725"/>
          <p14:tracePt t="22465" x="2524125" y="4394200"/>
          <p14:tracePt t="22482" x="2454275" y="4394200"/>
          <p14:tracePt t="22483" x="2401888" y="4394200"/>
          <p14:tracePt t="22498" x="2305050" y="4394200"/>
          <p14:tracePt t="22515" x="2200275" y="4394200"/>
          <p14:tracePt t="22532" x="2105025" y="4394200"/>
          <p14:tracePt t="22549" x="2035175" y="4376738"/>
          <p14:tracePt t="22565" x="1965325" y="4376738"/>
          <p14:tracePt t="22584" x="1895475" y="4376738"/>
          <p14:tracePt t="22598" x="1825625" y="4386263"/>
          <p14:tracePt t="22618" x="1781175" y="4386263"/>
          <p14:tracePt t="22633" x="1738313" y="4386263"/>
          <p14:tracePt t="22648" x="1711325" y="4386263"/>
          <p14:tracePt t="22668" x="1693863" y="4394200"/>
          <p14:tracePt t="22669" x="1693863" y="4403725"/>
          <p14:tracePt t="22682" x="1685925" y="4403725"/>
          <p14:tracePt t="22701" x="1685925" y="4421188"/>
          <p14:tracePt t="24862" x="1685925" y="4429125"/>
          <p14:tracePt t="24926" x="1693863" y="4429125"/>
          <p14:tracePt t="24941" x="1703388" y="4429125"/>
          <p14:tracePt t="24948" x="1711325" y="4438650"/>
          <p14:tracePt t="24955" x="1728788" y="4438650"/>
          <p14:tracePt t="24972" x="1738313" y="4446588"/>
          <p14:tracePt t="25030" x="1746250" y="4446588"/>
          <p14:tracePt t="25045" x="1755775" y="4446588"/>
          <p14:tracePt t="25062" x="1763713" y="4446588"/>
          <p14:tracePt t="25069" x="1773238" y="4456113"/>
          <p14:tracePt t="25082" x="1790700" y="4464050"/>
          <p14:tracePt t="25097" x="1816100" y="4481513"/>
          <p14:tracePt t="25116" x="1825625" y="4498975"/>
          <p14:tracePt t="25131" x="1833563" y="4498975"/>
          <p14:tracePt t="25159" x="1843088" y="4498975"/>
          <p14:tracePt t="25174" x="1851025" y="4498975"/>
          <p14:tracePt t="25190" x="1860550" y="4508500"/>
          <p14:tracePt t="25198" x="1868488" y="4508500"/>
          <p14:tracePt t="25216" x="1878013" y="4516438"/>
          <p14:tracePt t="25231" x="1895475" y="4516438"/>
          <p14:tracePt t="25248" x="1912938" y="4516438"/>
          <p14:tracePt t="25265" x="1920875" y="4516438"/>
          <p14:tracePt t="25283" x="1930400" y="4516438"/>
          <p14:tracePt t="25299" x="1938338" y="4516438"/>
          <p14:tracePt t="25316" x="1965325" y="4516438"/>
          <p14:tracePt t="25331" x="1982788" y="4516438"/>
          <p14:tracePt t="25378" x="1990725" y="4516438"/>
          <p14:tracePt t="25392" x="2000250" y="4516438"/>
          <p14:tracePt t="25539" x="2017713" y="4516438"/>
          <p14:tracePt t="25819" x="2025650" y="4516438"/>
          <p14:tracePt t="25826" x="2035175" y="4525963"/>
          <p14:tracePt t="25967" x="2043113" y="4525963"/>
          <p14:tracePt t="25981" x="2052638" y="4525963"/>
          <p14:tracePt t="25987" x="2078038" y="4525963"/>
          <p14:tracePt t="25997" x="2087563" y="4525963"/>
          <p14:tracePt t="26015" x="2112963" y="4525963"/>
          <p14:tracePt t="26031" x="2122488" y="4525963"/>
          <p14:tracePt t="26097" x="2130425" y="4525963"/>
          <p14:tracePt t="26151" x="2139950" y="4525963"/>
          <p14:tracePt t="26157" x="2165350" y="4525963"/>
          <p14:tracePt t="26165" x="2192338" y="4525963"/>
          <p14:tracePt t="26180" x="2227263" y="4525963"/>
          <p14:tracePt t="26198" x="2314575" y="4533900"/>
          <p14:tracePt t="26246" x="2305050" y="4533900"/>
          <p14:tracePt t="26254" x="2297113" y="4533900"/>
          <p14:tracePt t="26264" x="2287588" y="4533900"/>
          <p14:tracePt t="26281" x="2270125" y="4533900"/>
          <p14:tracePt t="26298" x="2217738" y="4498975"/>
          <p14:tracePt t="26315" x="2139950" y="4473575"/>
          <p14:tracePt t="26331" x="2017713" y="4446588"/>
          <p14:tracePt t="26347" x="1903413" y="4438650"/>
          <p14:tracePt t="26364" x="1781175" y="4421188"/>
          <p14:tracePt t="26365" x="1763713" y="4421188"/>
          <p14:tracePt t="26381" x="1703388" y="4421188"/>
          <p14:tracePt t="26397" x="1685925" y="4421188"/>
          <p14:tracePt t="26414" x="1633538" y="4421188"/>
          <p14:tracePt t="26432" x="1606550" y="4421188"/>
          <p14:tracePt t="26448" x="1581150" y="4421188"/>
          <p14:tracePt t="26466" x="1546225" y="4421188"/>
          <p14:tracePt t="26480" x="1519238" y="4411663"/>
          <p14:tracePt t="26499" x="1501775" y="4411663"/>
          <p14:tracePt t="26516" x="1493838" y="4411663"/>
          <p14:tracePt t="26531" x="1458913" y="4411663"/>
          <p14:tracePt t="26548" x="1441450" y="4411663"/>
          <p14:tracePt t="26564" x="1423988" y="4411663"/>
          <p14:tracePt t="26584" x="1423988" y="4421188"/>
          <p14:tracePt t="26626" x="1423988" y="4429125"/>
          <p14:tracePt t="26826" x="1431925" y="4429125"/>
          <p14:tracePt t="26834" x="1466850" y="4429125"/>
          <p14:tracePt t="26842" x="1501775" y="4429125"/>
          <p14:tracePt t="26850" x="1546225" y="4429125"/>
          <p14:tracePt t="26865" x="1658938" y="4446588"/>
          <p14:tracePt t="26881" x="1711325" y="4446588"/>
          <p14:tracePt t="26898" x="1808163" y="4446588"/>
          <p14:tracePt t="26914" x="1825625" y="4446588"/>
          <p14:tracePt t="26915" x="1851025" y="4446588"/>
          <p14:tracePt t="26931" x="1903413" y="4456113"/>
          <p14:tracePt t="26947" x="1965325" y="4464050"/>
          <p14:tracePt t="26965" x="2035175" y="4481513"/>
          <p14:tracePt t="26980" x="2130425" y="4491038"/>
          <p14:tracePt t="26999" x="2192338" y="4491038"/>
          <p14:tracePt t="27015" x="2200275" y="4491038"/>
          <p14:tracePt t="27061" x="2209800" y="4491038"/>
          <p14:tracePt t="27077" x="2217738" y="4491038"/>
          <p14:tracePt t="27096" x="2235200" y="4491038"/>
          <p14:tracePt t="27108" x="2244725" y="4491038"/>
          <p14:tracePt t="27115" x="2279650" y="4491038"/>
          <p14:tracePt t="27132" x="2332038" y="4491038"/>
          <p14:tracePt t="27147" x="2349500" y="4491038"/>
          <p14:tracePt t="27165" x="2409825" y="4491038"/>
          <p14:tracePt t="27180" x="2427288" y="4491038"/>
          <p14:tracePt t="28551" x="2436813" y="4491038"/>
          <p14:tracePt t="28567" x="2454275" y="4491038"/>
          <p14:tracePt t="28574" x="2462213" y="4491038"/>
          <p14:tracePt t="28600" x="2471738" y="4491038"/>
          <p14:tracePt t="28628" x="2479675" y="4491038"/>
          <p14:tracePt t="28632" x="2489200" y="4491038"/>
          <p14:tracePt t="28647" x="2497138" y="4491038"/>
          <p14:tracePt t="28648" x="2524125" y="4491038"/>
          <p14:tracePt t="28664" x="2541588" y="4491038"/>
          <p14:tracePt t="28680" x="2559050" y="4491038"/>
          <p14:tracePt t="28681" x="2566988" y="4491038"/>
          <p14:tracePt t="28697" x="2619375" y="4508500"/>
          <p14:tracePt t="28714" x="2628900" y="4508500"/>
          <p14:tracePt t="28715" x="2636838" y="4508500"/>
          <p14:tracePt t="28730" x="2663825" y="4508500"/>
          <p14:tracePt t="28760" x="2671763" y="4508500"/>
          <p14:tracePt t="28785" x="2681288" y="4508500"/>
          <p14:tracePt t="28792" x="2689225" y="4508500"/>
          <p14:tracePt t="28801" x="2706688" y="4491038"/>
          <p14:tracePt t="28816" x="2733675" y="4491038"/>
          <p14:tracePt t="28831" x="2751138" y="4491038"/>
          <p14:tracePt t="28847" x="2776538" y="4491038"/>
          <p14:tracePt t="28848" x="2786063" y="4491038"/>
          <p14:tracePt t="28865" x="2803525" y="4491038"/>
          <p14:tracePt t="28922" x="2811463" y="4491038"/>
          <p14:tracePt t="28930" x="2820988" y="4491038"/>
          <p14:tracePt t="28938" x="2828925" y="4508500"/>
          <p14:tracePt t="28949" x="2838450" y="4508500"/>
          <p14:tracePt t="28963" x="2873375" y="4508500"/>
          <p14:tracePt t="28980" x="2890838" y="4508500"/>
          <p14:tracePt t="28997" x="2908300" y="4508500"/>
          <p14:tracePt t="29027" x="2916238" y="4508500"/>
          <p14:tracePt t="29041" x="2925763" y="4508500"/>
          <p14:tracePt t="29051" x="2933700" y="4508500"/>
          <p14:tracePt t="29067" x="2951163" y="4508500"/>
          <p14:tracePt t="29083" x="2995613" y="4508500"/>
          <p14:tracePt t="29099" x="3030538" y="4516438"/>
          <p14:tracePt t="29114" x="3100388" y="4516438"/>
          <p14:tracePt t="29131" x="3179763" y="4516438"/>
          <p14:tracePt t="29147" x="3267075" y="4516438"/>
          <p14:tracePt t="29164" x="3336925" y="4525963"/>
          <p14:tracePt t="29181" x="3371850" y="4533900"/>
          <p14:tracePt t="29198" x="3406775" y="4533900"/>
          <p14:tracePt t="29213" x="3449638" y="4533900"/>
          <p14:tracePt t="29230" x="3494088" y="4533900"/>
          <p14:tracePt t="29247" x="3563938" y="4533900"/>
          <p14:tracePt t="29263" x="3606800" y="4533900"/>
          <p14:tracePt t="29280" x="3641725" y="4543425"/>
          <p14:tracePt t="29297" x="3703638" y="4560888"/>
          <p14:tracePt t="29382" x="3711575" y="4560888"/>
          <p14:tracePt t="29414" x="3721100" y="4560888"/>
          <p14:tracePt t="29438" x="3721100" y="4568825"/>
          <p14:tracePt t="30076" x="3711575" y="4578350"/>
          <p14:tracePt t="30082" x="3659188" y="4578350"/>
          <p14:tracePt t="30097" x="3536950" y="4621213"/>
          <p14:tracePt t="30114" x="3371850" y="4665663"/>
          <p14:tracePt t="30130" x="3162300" y="4691063"/>
          <p14:tracePt t="30148" x="3074988" y="4708525"/>
          <p14:tracePt t="30149" x="3003550" y="4725988"/>
          <p14:tracePt t="30163" x="2898775" y="4752975"/>
          <p14:tracePt t="30180" x="2776538" y="4787900"/>
          <p14:tracePt t="30197" x="2628900" y="4830763"/>
          <p14:tracePt t="30213" x="2489200" y="4875213"/>
          <p14:tracePt t="30230" x="2339975" y="4910138"/>
          <p14:tracePt t="30247" x="2227263" y="4918075"/>
          <p14:tracePt t="30263" x="2105025" y="4935538"/>
          <p14:tracePt t="30280" x="2008188" y="4945063"/>
          <p14:tracePt t="30297" x="1912938" y="4945063"/>
          <p14:tracePt t="30300" x="1878013" y="4962525"/>
          <p14:tracePt t="30314" x="1825625" y="4970463"/>
          <p14:tracePt t="30330" x="1703388" y="4997450"/>
          <p14:tracePt t="30347" x="1511300" y="5022850"/>
          <p14:tracePt t="30365" x="1431925" y="5040313"/>
          <p14:tracePt t="30381" x="1397000" y="5040313"/>
          <p14:tracePt t="30396" x="1344613" y="5040313"/>
          <p14:tracePt t="30414" x="1292225" y="5040313"/>
          <p14:tracePt t="30430" x="1257300" y="5040313"/>
          <p14:tracePt t="30447" x="1249363" y="5040313"/>
          <p14:tracePt t="30464" x="1239838" y="5040313"/>
          <p14:tracePt t="30487" x="1231900" y="5040313"/>
          <p14:tracePt t="30497" x="1222375" y="5040313"/>
          <p14:tracePt t="30515" x="1214438" y="5040313"/>
          <p14:tracePt t="30516" x="1204913" y="5040313"/>
          <p14:tracePt t="33365" x="1214438" y="5040313"/>
          <p14:tracePt t="33377" x="1222375" y="5040313"/>
          <p14:tracePt t="33385" x="1231900" y="5049838"/>
          <p14:tracePt t="33396" x="1239838" y="5049838"/>
          <p14:tracePt t="33415" x="1274763" y="5057775"/>
          <p14:tracePt t="33429" x="1309688" y="5057775"/>
          <p14:tracePt t="33447" x="1354138" y="5057775"/>
          <p14:tracePt t="33463" x="1379538" y="5057775"/>
          <p14:tracePt t="33480" x="1389063" y="5057775"/>
          <p14:tracePt t="33496" x="1397000" y="5057775"/>
          <p14:tracePt t="33514" x="1423988" y="5057775"/>
          <p14:tracePt t="33530" x="1431925" y="5057775"/>
          <p14:tracePt t="33546" x="1484313" y="5040313"/>
          <p14:tracePt t="33548" x="1493838" y="5040313"/>
          <p14:tracePt t="33566" x="1511300" y="5040313"/>
          <p14:tracePt t="33580" x="1546225" y="5040313"/>
          <p14:tracePt t="33596" x="1563688" y="5040313"/>
          <p14:tracePt t="33613" x="1589088" y="5040313"/>
          <p14:tracePt t="33630" x="1598613" y="5040313"/>
          <p14:tracePt t="33648" x="1606550" y="5032375"/>
          <p14:tracePt t="33662" x="1616075" y="5032375"/>
          <p14:tracePt t="33679" x="1633538" y="5032375"/>
          <p14:tracePt t="33696" x="1658938" y="5032375"/>
          <p14:tracePt t="33712" x="1676400" y="5032375"/>
          <p14:tracePt t="33729" x="1693863" y="5032375"/>
          <p14:tracePt t="33747" x="1703388" y="5032375"/>
          <p14:tracePt t="33830" x="1711325" y="5032375"/>
          <p14:tracePt t="33847" x="1720850" y="5040313"/>
          <p14:tracePt t="33881" x="1728788" y="5040313"/>
          <p14:tracePt t="33942" x="1728788" y="5057775"/>
          <p14:tracePt t="33949" x="1728788" y="5067300"/>
          <p14:tracePt t="33966" x="1738313" y="5075238"/>
          <p14:tracePt t="33979" x="1738313" y="5084763"/>
          <p14:tracePt t="34797" x="1746250" y="5084763"/>
          <p14:tracePt t="34803" x="1755775" y="5084763"/>
          <p14:tracePt t="34846" x="1763713" y="5084763"/>
          <p14:tracePt t="34859" x="1773238" y="5084763"/>
          <p14:tracePt t="34868" x="1781175" y="5084763"/>
          <p14:tracePt t="34879" x="1798638" y="5084763"/>
          <p14:tracePt t="34896" x="1833563" y="5084763"/>
          <p14:tracePt t="34913" x="1878013" y="5084763"/>
          <p14:tracePt t="34929" x="1947863" y="5084763"/>
          <p14:tracePt t="34946" x="2025650" y="5084763"/>
          <p14:tracePt t="34963" x="2070100" y="5067300"/>
          <p14:tracePt t="34966" x="2105025" y="5067300"/>
          <p14:tracePt t="34979" x="2112963" y="5067300"/>
          <p14:tracePt t="34996" x="2165350" y="5057775"/>
          <p14:tracePt t="35000" x="2174875" y="5057775"/>
          <p14:tracePt t="35012" x="2192338" y="5057775"/>
          <p14:tracePt t="35029" x="2235200" y="5057775"/>
          <p14:tracePt t="35045" x="2244725" y="5057775"/>
          <p14:tracePt t="35046" x="2252663" y="5057775"/>
          <p14:tracePt t="35062" x="2262188" y="5057775"/>
          <p14:tracePt t="35079" x="2305050" y="5057775"/>
          <p14:tracePt t="35096" x="2314575" y="5057775"/>
          <p14:tracePt t="35113" x="2322513" y="5057775"/>
          <p14:tracePt t="35129" x="2332038" y="5057775"/>
          <p14:tracePt t="35146" x="2339975" y="5057775"/>
          <p14:tracePt t="35163" x="2366963" y="5057775"/>
          <p14:tracePt t="35179" x="2392363" y="5057775"/>
          <p14:tracePt t="35196" x="2401888" y="5057775"/>
          <p14:tracePt t="35212" x="2419350" y="5057775"/>
          <p14:tracePt t="35229" x="2444750" y="5057775"/>
          <p14:tracePt t="35245" x="2462213" y="5057775"/>
          <p14:tracePt t="35262" x="2471738" y="5057775"/>
          <p14:tracePt t="35298" x="2479675" y="5057775"/>
          <p14:tracePt t="35313" x="2497138" y="5057775"/>
          <p14:tracePt t="35319" x="2514600" y="5057775"/>
          <p14:tracePt t="35329" x="2524125" y="5057775"/>
          <p14:tracePt t="35346" x="2584450" y="5057775"/>
          <p14:tracePt t="35363" x="2706688" y="5057775"/>
          <p14:tracePt t="35383" x="2759075" y="5084763"/>
          <p14:tracePt t="35384" x="2768600" y="5084763"/>
          <p14:tracePt t="35396" x="2776538" y="5092700"/>
          <p14:tracePt t="35416" x="2786063" y="5092700"/>
          <p14:tracePt t="35975" x="2803525" y="5092700"/>
          <p14:tracePt t="35982" x="2820988" y="5092700"/>
          <p14:tracePt t="35988" x="2838450" y="5102225"/>
          <p14:tracePt t="35999" x="2846388" y="5102225"/>
          <p14:tracePt t="36046" x="2855913" y="5102225"/>
          <p14:tracePt t="36054" x="2855913" y="5110163"/>
          <p14:tracePt t="36063" x="2873375" y="5110163"/>
          <p14:tracePt t="36079" x="2881313" y="5110163"/>
          <p14:tracePt t="36095" x="2898775" y="5119688"/>
          <p14:tracePt t="36112" x="2916238" y="5137150"/>
          <p14:tracePt t="36129" x="2925763" y="5137150"/>
          <p14:tracePt t="36146" x="2933700" y="5137150"/>
          <p14:tracePt t="36162" x="2943225" y="5137150"/>
          <p14:tracePt t="36182" x="2951163" y="5137150"/>
          <p14:tracePt t="36196" x="2978150" y="5145088"/>
          <p14:tracePt t="36213" x="2995613" y="5145088"/>
          <p14:tracePt t="36216" x="3013075" y="5145088"/>
          <p14:tracePt t="36229" x="3038475" y="5145088"/>
          <p14:tracePt t="36245" x="3074988" y="5145088"/>
          <p14:tracePt t="36262" x="3162300" y="5137150"/>
          <p14:tracePt t="36281" x="3449638" y="5137150"/>
          <p14:tracePt t="36295" x="3536950" y="5137150"/>
          <p14:tracePt t="36312" x="3606800" y="5137150"/>
          <p14:tracePt t="36314" x="3616325" y="5137150"/>
          <p14:tracePt t="36329" x="3624263" y="5137150"/>
          <p14:tracePt t="36345" x="3641725" y="5127625"/>
          <p14:tracePt t="36362" x="3686175" y="5119688"/>
          <p14:tracePt t="36379" x="3773488" y="5110163"/>
          <p14:tracePt t="36398" x="3825875" y="5092700"/>
          <p14:tracePt t="36412" x="3903663" y="5092700"/>
          <p14:tracePt t="36428" x="3973513" y="5092700"/>
          <p14:tracePt t="36446" x="4060825" y="5084763"/>
          <p14:tracePt t="36462" x="4157663" y="5084763"/>
          <p14:tracePt t="36479" x="4297363" y="5067300"/>
          <p14:tracePt t="36480" x="4367213" y="5067300"/>
          <p14:tracePt t="36495" x="4524375" y="5057775"/>
          <p14:tracePt t="36512" x="4594225" y="5040313"/>
          <p14:tracePt t="36529" x="4706938" y="5032375"/>
          <p14:tracePt t="37112" x="4699000" y="5032375"/>
          <p14:tracePt t="37118" x="4681538" y="5032375"/>
          <p14:tracePt t="37129" x="4672013" y="5032375"/>
          <p14:tracePt t="37145" x="4576763" y="5032375"/>
          <p14:tracePt t="37162" x="4479925" y="5032375"/>
          <p14:tracePt t="37178" x="4384675" y="5040313"/>
          <p14:tracePt t="37195" x="4314825" y="5057775"/>
          <p14:tracePt t="37212" x="4270375" y="5067300"/>
          <p14:tracePt t="37229" x="4235450" y="5092700"/>
          <p14:tracePt t="37245" x="4148138" y="5127625"/>
          <p14:tracePt t="37262" x="4043363" y="5154613"/>
          <p14:tracePt t="37279" x="3938588" y="5180013"/>
          <p14:tracePt t="37296" x="3860800" y="5189538"/>
          <p14:tracePt t="37312" x="3756025" y="5197475"/>
          <p14:tracePt t="37331" x="3668713" y="5224463"/>
          <p14:tracePt t="37346" x="3546475" y="5267325"/>
          <p14:tracePt t="37363" x="3476625" y="5302250"/>
          <p14:tracePt t="37378" x="3397250" y="5337175"/>
          <p14:tracePt t="37397" x="3302000" y="5381625"/>
          <p14:tracePt t="37413" x="3222625" y="5407025"/>
          <p14:tracePt t="37428" x="3152775" y="5407025"/>
          <p14:tracePt t="37445" x="3117850" y="5407025"/>
          <p14:tracePt t="37462" x="3057525" y="5416550"/>
          <p14:tracePt t="37479" x="2978150" y="5424488"/>
          <p14:tracePt t="37495" x="2933700" y="5424488"/>
          <p14:tracePt t="37512" x="2881313" y="5424488"/>
          <p14:tracePt t="37528" x="2820988" y="5434013"/>
          <p14:tracePt t="37546" x="2786063" y="5434013"/>
          <p14:tracePt t="37561" x="2751138" y="5434013"/>
          <p14:tracePt t="37579" x="2724150" y="5434013"/>
          <p14:tracePt t="37595" x="2706688" y="5434013"/>
          <p14:tracePt t="37614" x="2671763" y="5434013"/>
          <p14:tracePt t="37631" x="2619375" y="5434013"/>
          <p14:tracePt t="37646" x="2576513" y="5434013"/>
          <p14:tracePt t="37665" x="2532063" y="5434013"/>
          <p14:tracePt t="37666" x="2524125" y="5434013"/>
          <p14:tracePt t="37678" x="2514600" y="5434013"/>
          <p14:tracePt t="37695" x="2489200" y="5434013"/>
          <p14:tracePt t="37711" x="2462213" y="5434013"/>
          <p14:tracePt t="37728" x="2427288" y="5434013"/>
          <p14:tracePt t="37747" x="2349500" y="5451475"/>
          <p14:tracePt t="37762" x="2305050" y="5451475"/>
          <p14:tracePt t="37779" x="2287588" y="5451475"/>
          <p14:tracePt t="37779" x="2279650" y="5451475"/>
          <p14:tracePt t="37795" x="2262188" y="5451475"/>
          <p14:tracePt t="37812" x="2252663" y="5451475"/>
          <p14:tracePt t="37829" x="2235200" y="5451475"/>
          <p14:tracePt t="37847" x="2192338" y="5468938"/>
          <p14:tracePt t="37861" x="2157413" y="5468938"/>
          <p14:tracePt t="37881" x="2122488" y="5468938"/>
          <p14:tracePt t="37882" x="2095500" y="5468938"/>
          <p14:tracePt t="37900" x="2078038" y="5468938"/>
          <p14:tracePt t="37913" x="2043113" y="5468938"/>
          <p14:tracePt t="37929" x="1982788" y="5468938"/>
          <p14:tracePt t="37945" x="1955800" y="5468938"/>
          <p14:tracePt t="37962" x="1930400" y="5468938"/>
          <p14:tracePt t="37978" x="1895475" y="5468938"/>
          <p14:tracePt t="37979" x="1878013" y="5468938"/>
          <p14:tracePt t="37995" x="1868488" y="5468938"/>
          <p14:tracePt t="38013" x="1808163" y="5468938"/>
          <p14:tracePt t="38028" x="1798638" y="5468938"/>
          <p14:tracePt t="38030" x="1790700" y="5468938"/>
          <p14:tracePt t="38046" x="1781175" y="5468938"/>
          <p14:tracePt t="38062" x="1763713" y="5459413"/>
          <p14:tracePt t="38079" x="1728788" y="5451475"/>
          <p14:tracePt t="38096" x="1685925" y="5441950"/>
          <p14:tracePt t="38112" x="1624013" y="5441950"/>
          <p14:tracePt t="38130" x="1598613" y="5441950"/>
          <p14:tracePt t="38146" x="1581150" y="5441950"/>
          <p14:tracePt t="38182" x="1571625" y="5441950"/>
          <p14:tracePt t="38190" x="1563688" y="5451475"/>
          <p14:tracePt t="38198" x="1554163" y="5451475"/>
          <p14:tracePt t="38211" x="1554163" y="5459413"/>
          <p14:tracePt t="38228" x="1546225" y="5468938"/>
          <p14:tracePt t="39609" x="1554163" y="5468938"/>
          <p14:tracePt t="39616" x="1571625" y="5468938"/>
          <p14:tracePt t="39629" x="1606550" y="5468938"/>
          <p14:tracePt t="39648" x="1693863" y="5476875"/>
          <p14:tracePt t="39662" x="1728788" y="5476875"/>
          <p14:tracePt t="39680" x="1798638" y="5486400"/>
          <p14:tracePt t="39698" x="1843088" y="5503863"/>
          <p14:tracePt t="39711" x="1878013" y="5503863"/>
          <p14:tracePt t="39712" x="1912938" y="5503863"/>
          <p14:tracePt t="39728" x="1982788" y="5503863"/>
          <p14:tracePt t="39744" x="2052638" y="5503863"/>
          <p14:tracePt t="39761" x="2122488" y="5503863"/>
          <p14:tracePt t="39778" x="2174875" y="5503863"/>
          <p14:tracePt t="39795" x="2217738" y="5513388"/>
          <p14:tracePt t="39811" x="2252663" y="5513388"/>
          <p14:tracePt t="39831" x="2279650" y="5513388"/>
          <p14:tracePt t="39832" x="2297113" y="5513388"/>
          <p14:tracePt t="39846" x="2305050" y="5513388"/>
          <p14:tracePt t="39979" x="2314575" y="5513388"/>
          <p14:tracePt t="39985" x="2339975" y="5513388"/>
          <p14:tracePt t="39995" x="2357438" y="5513388"/>
          <p14:tracePt t="40011" x="2419350" y="5513388"/>
          <p14:tracePt t="40028" x="2514600" y="5513388"/>
          <p14:tracePt t="40046" x="2611438" y="5513388"/>
          <p14:tracePt t="40062" x="2706688" y="5513388"/>
          <p14:tracePt t="40079" x="2759075" y="5513388"/>
          <p14:tracePt t="40133" x="2768600" y="5513388"/>
          <p14:tracePt t="40148" x="2776538" y="5513388"/>
          <p14:tracePt t="40155" x="2786063" y="5513388"/>
          <p14:tracePt t="40205" x="2794000" y="5513388"/>
          <p14:tracePt t="40211" x="2794000" y="5521325"/>
          <p14:tracePt t="40229" x="2811463" y="5521325"/>
          <p14:tracePt t="40244" x="2828925" y="5521325"/>
          <p14:tracePt t="40252" x="2838450" y="5521325"/>
          <p14:tracePt t="40261" x="2855913" y="5521325"/>
          <p14:tracePt t="40278" x="2873375" y="5521325"/>
          <p14:tracePt t="40294" x="2890838" y="5521325"/>
          <p14:tracePt t="40312" x="2933700" y="5521325"/>
          <p14:tracePt t="40328" x="2960688" y="5521325"/>
          <p14:tracePt t="40345" x="3021013" y="5521325"/>
          <p14:tracePt t="40362" x="3048000" y="5521325"/>
          <p14:tracePt t="40379" x="3057525" y="5521325"/>
          <p14:tracePt t="40395" x="3065463" y="5521325"/>
          <p14:tracePt t="40414" x="3074988" y="5521325"/>
          <p14:tracePt t="40428" x="3082925" y="5521325"/>
          <p14:tracePt t="40445" x="3117850" y="5521325"/>
          <p14:tracePt t="40446" x="3127375" y="5521325"/>
          <p14:tracePt t="40461" x="3135313" y="5521325"/>
          <p14:tracePt t="40478" x="3144838" y="5513388"/>
          <p14:tracePt t="40506" x="3152775" y="5513388"/>
          <p14:tracePt t="40518" x="3162300" y="5513388"/>
          <p14:tracePt t="40527" x="3170238" y="5513388"/>
          <p14:tracePt t="41051" x="3152775" y="5521325"/>
          <p14:tracePt t="41058" x="3100388" y="5538788"/>
          <p14:tracePt t="41066" x="3065463" y="5548313"/>
          <p14:tracePt t="41077" x="3013075" y="5565775"/>
          <p14:tracePt t="41096" x="2890838" y="5591175"/>
          <p14:tracePt t="41111" x="2776538" y="5626100"/>
          <p14:tracePt t="41128" x="2706688" y="5670550"/>
          <p14:tracePt t="41146" x="2532063" y="5722938"/>
          <p14:tracePt t="41161" x="2479675" y="5748338"/>
          <p14:tracePt t="41178" x="2297113" y="5783263"/>
          <p14:tracePt t="41195" x="2279650" y="5783263"/>
          <p14:tracePt t="41196" x="2244725" y="5783263"/>
          <p14:tracePt t="41211" x="2209800" y="5783263"/>
          <p14:tracePt t="41228" x="2087563" y="5835650"/>
          <p14:tracePt t="41245" x="2000250" y="5888038"/>
          <p14:tracePt t="41261" x="1903413" y="5922963"/>
          <p14:tracePt t="41277" x="1833563" y="5940425"/>
          <p14:tracePt t="41295" x="1755775" y="5949950"/>
          <p14:tracePt t="41311" x="1651000" y="5949950"/>
          <p14:tracePt t="41328" x="1554163" y="5957888"/>
          <p14:tracePt t="41348" x="1484313" y="5992813"/>
          <p14:tracePt t="41361" x="1466850" y="6002338"/>
          <p14:tracePt t="41378" x="1449388" y="6010275"/>
          <p14:tracePt t="41394" x="1423988" y="6019800"/>
          <p14:tracePt t="41413" x="1406525" y="6037263"/>
          <p14:tracePt t="41431" x="1397000" y="6045200"/>
          <p14:tracePt t="41446" x="1397000" y="6062663"/>
          <p14:tracePt t="41478" x="1397000" y="6072188"/>
          <p14:tracePt t="41512" x="1389063" y="6072188"/>
          <p14:tracePt t="44735" x="1406525" y="6072188"/>
          <p14:tracePt t="44739" x="1423988" y="6072188"/>
          <p14:tracePt t="44750" x="1431925" y="6072188"/>
          <p14:tracePt t="44760" x="1441450" y="6072188"/>
          <p14:tracePt t="44777" x="1458913" y="6072188"/>
          <p14:tracePt t="44794" x="1493838" y="6072188"/>
          <p14:tracePt t="44810" x="1528763" y="6072188"/>
          <p14:tracePt t="44827" x="1581150" y="6080125"/>
          <p14:tracePt t="44846" x="1616075" y="6080125"/>
          <p14:tracePt t="44847" x="1633538" y="6080125"/>
          <p14:tracePt t="44860" x="1641475" y="6080125"/>
          <p14:tracePt t="44861" x="1651000" y="6080125"/>
          <p14:tracePt t="44878" x="1668463" y="6080125"/>
          <p14:tracePt t="44896" x="1703388" y="6080125"/>
          <p14:tracePt t="44910" x="1720850" y="6080125"/>
          <p14:tracePt t="44929" x="1781175" y="6080125"/>
          <p14:tracePt t="44944" x="1833563" y="6080125"/>
          <p14:tracePt t="44962" x="1895475" y="6080125"/>
          <p14:tracePt t="44977" x="1938338" y="6089650"/>
          <p14:tracePt t="44993" x="1982788" y="6107113"/>
          <p14:tracePt t="45010" x="2000250" y="6115050"/>
          <p14:tracePt t="45027" x="2008188" y="6115050"/>
          <p14:tracePt t="45044" x="2025650" y="6115050"/>
          <p14:tracePt t="45060" x="2070100" y="6115050"/>
          <p14:tracePt t="45077" x="2095500" y="6115050"/>
          <p14:tracePt t="45094" x="2157413" y="6115050"/>
          <p14:tracePt t="45112" x="2217738" y="6115050"/>
          <p14:tracePt t="45126" x="2235200" y="6115050"/>
          <p14:tracePt t="45128" x="2262188" y="6115050"/>
          <p14:tracePt t="45144" x="2357438" y="6115050"/>
          <p14:tracePt t="45161" x="2506663" y="6115050"/>
          <p14:tracePt t="45177" x="2706688" y="6115050"/>
          <p14:tracePt t="45196" x="2881313" y="6115050"/>
          <p14:tracePt t="45210" x="2978150" y="6124575"/>
          <p14:tracePt t="45226" x="3038475" y="6142038"/>
          <p14:tracePt t="45243" x="3048000" y="6142038"/>
          <p14:tracePt t="45652" x="3057525" y="6149975"/>
          <p14:tracePt t="45660" x="3074988" y="6159500"/>
          <p14:tracePt t="45667" x="3117850" y="6184900"/>
          <p14:tracePt t="45678" x="3152775" y="6194425"/>
          <p14:tracePt t="45693" x="3197225" y="6229350"/>
          <p14:tracePt t="45710" x="3214688" y="6237288"/>
          <p14:tracePt t="45728" x="3222625" y="6246813"/>
          <p14:tracePt t="45745" x="3257550" y="6254750"/>
          <p14:tracePt t="45760" x="3292475" y="6254750"/>
          <p14:tracePt t="45777" x="3354388" y="6254750"/>
          <p14:tracePt t="45793" x="3397250" y="6254750"/>
          <p14:tracePt t="45811" x="3414713" y="6254750"/>
          <p14:tracePt t="45828" x="3476625" y="6254750"/>
          <p14:tracePt t="45843" x="3484563" y="6254750"/>
          <p14:tracePt t="45860" x="3511550" y="6254750"/>
          <p14:tracePt t="45862" x="3536950" y="6254750"/>
          <p14:tracePt t="45877" x="3554413" y="6254750"/>
          <p14:tracePt t="45895" x="3581400" y="6254750"/>
          <p14:tracePt t="45910" x="3616325" y="6254750"/>
          <p14:tracePt t="45927" x="3633788" y="6254750"/>
          <p14:tracePt t="45945" x="3641725" y="6264275"/>
          <p14:tracePt t="45960" x="3651250" y="6264275"/>
          <p14:tracePt t="45976" x="3668713" y="6264275"/>
          <p14:tracePt t="45996" x="3694113" y="6264275"/>
          <p14:tracePt t="45998" x="3721100" y="6264275"/>
          <p14:tracePt t="46011" x="3729038" y="6264275"/>
          <p14:tracePt t="46026" x="3746500" y="6264275"/>
          <p14:tracePt t="46046" x="3763963" y="6264275"/>
          <p14:tracePt t="46048" x="3781425" y="6264275"/>
          <p14:tracePt t="46059" x="3790950" y="6264275"/>
          <p14:tracePt t="46076" x="3878263" y="6246813"/>
          <p14:tracePt t="46095" x="3938588" y="6229350"/>
          <p14:tracePt t="46110" x="3948113" y="6219825"/>
          <p14:tracePt t="46130" x="3956050" y="6219825"/>
          <p14:tracePt t="46146" x="3990975" y="6211888"/>
          <p14:tracePt t="46160" x="4008438" y="6194425"/>
          <p14:tracePt t="46161" x="4025900" y="6194425"/>
          <p14:tracePt t="46176" x="4105275" y="6176963"/>
          <p14:tracePt t="46193" x="4183063" y="6167438"/>
          <p14:tracePt t="46210" x="4217988" y="6167438"/>
          <p14:tracePt t="46226" x="4244975" y="6167438"/>
          <p14:tracePt t="46243" x="4262438" y="6167438"/>
          <p14:tracePt t="46260" x="4279900" y="6159500"/>
          <p14:tracePt t="46276" x="4297363" y="6159500"/>
          <p14:tracePt t="46296" x="4322763" y="6149975"/>
          <p14:tracePt t="46297" x="4332288" y="6149975"/>
          <p14:tracePt t="46310" x="4340225" y="6149975"/>
          <p14:tracePt t="46326" x="4349750" y="6149975"/>
          <p14:tracePt t="46345" x="4357688" y="6167438"/>
          <p14:tracePt t="46935" x="4367213" y="6167438"/>
          <p14:tracePt t="46942" x="4427538" y="6142038"/>
          <p14:tracePt t="46950" x="4506913" y="6080125"/>
          <p14:tracePt t="46960" x="4584700" y="6002338"/>
          <p14:tracePt t="46976" x="4741863" y="5853113"/>
          <p14:tracePt t="46993" x="4856163" y="5678488"/>
          <p14:tracePt t="47010" x="4908550" y="5451475"/>
          <p14:tracePt t="47027" x="4960938" y="5040313"/>
          <p14:tracePt t="47043" x="5013325" y="4787900"/>
          <p14:tracePt t="47063" x="5213350" y="4438650"/>
          <p14:tracePt t="47076" x="5292725" y="4351338"/>
          <p14:tracePt t="47093" x="5457825" y="4176713"/>
          <p14:tracePt t="47096" x="5545138" y="4070350"/>
          <p14:tracePt t="47110" x="5719763" y="3835400"/>
          <p14:tracePt t="47128" x="5851525" y="3573463"/>
          <p14:tracePt t="47143" x="5921375" y="3319463"/>
          <p14:tracePt t="47160" x="5956300" y="3074988"/>
          <p14:tracePt t="47177" x="5991225" y="2847975"/>
          <p14:tracePt t="47194" x="6034088" y="2663825"/>
          <p14:tracePt t="47209" x="6078538" y="2481263"/>
          <p14:tracePt t="47226" x="6122988" y="2314575"/>
          <p14:tracePt t="47245" x="6175375" y="2132013"/>
          <p14:tracePt t="47259" x="6200775" y="1939925"/>
          <p14:tracePt t="47276" x="6235700" y="1738313"/>
          <p14:tracePt t="47293" x="6235700" y="1563688"/>
          <p14:tracePt t="47309" x="6253163" y="1362075"/>
          <p14:tracePt t="47328" x="6253163" y="1135063"/>
          <p14:tracePt t="47344" x="6253163" y="1004888"/>
          <p14:tracePt t="47360" x="6253163" y="900113"/>
          <p14:tracePt t="47378" x="6253163" y="785813"/>
          <p14:tracePt t="47393" x="6280150" y="663575"/>
          <p14:tracePt t="47412" x="6323013" y="541338"/>
          <p14:tracePt t="47427" x="6357938" y="419100"/>
          <p14:tracePt t="47444" x="6384925" y="296863"/>
          <p14:tracePt t="47460" x="6384925" y="227013"/>
          <p14:tracePt t="47476" x="6384925" y="157163"/>
          <p14:tracePt t="47493" x="6402388" y="69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60FF7-830C-87CD-994E-66DE24B41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ADADB9-9602-DD10-DDDE-4ED9D3FC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9" y="548680"/>
            <a:ext cx="8229600" cy="933552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Trend-Aware Proposal Adjustments (idea 3)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DC4A1D-0095-8273-F874-B7FEA0385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CB70A09-B4F5-438D-6694-4E12BAEFF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696" y="1802889"/>
            <a:ext cx="6485663" cy="158417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Partner scoring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Market trend 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000" b="1" dirty="0">
                <a:solidFill>
                  <a:srgbClr val="FF0000"/>
                </a:solidFill>
              </a:rPr>
              <a:t>Trend-aware proposal adjustments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479D999-9CE6-37EE-DC7B-99394FD35527}"/>
              </a:ext>
            </a:extLst>
          </p:cNvPr>
          <p:cNvSpPr/>
          <p:nvPr/>
        </p:nvSpPr>
        <p:spPr>
          <a:xfrm>
            <a:off x="711073" y="1626231"/>
            <a:ext cx="7389319" cy="17608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C9BD9717-75DD-5CFB-CA07-275353EC98DB}"/>
              </a:ext>
            </a:extLst>
          </p:cNvPr>
          <p:cNvSpPr txBox="1">
            <a:spLocks/>
          </p:cNvSpPr>
          <p:nvPr/>
        </p:nvSpPr>
        <p:spPr>
          <a:xfrm>
            <a:off x="980816" y="1340768"/>
            <a:ext cx="2497406" cy="5491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b="1" dirty="0"/>
              <a:t>Improvements</a:t>
            </a:r>
            <a:endParaRPr lang="en-US" altLang="ja-JP" sz="3000" b="1" dirty="0">
              <a:ea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7D5FD1F-D919-5D35-A2BF-EA3C94F4D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5" y="4017245"/>
            <a:ext cx="1070030" cy="800994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FFF567E-E198-05F5-AEE9-E6967D761425}"/>
              </a:ext>
            </a:extLst>
          </p:cNvPr>
          <p:cNvGrpSpPr/>
          <p:nvPr/>
        </p:nvGrpSpPr>
        <p:grpSpPr>
          <a:xfrm>
            <a:off x="5402087" y="3799253"/>
            <a:ext cx="743354" cy="2008704"/>
            <a:chOff x="5404646" y="3854859"/>
            <a:chExt cx="743354" cy="20087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7EE5579-38A4-BEEB-2255-EAC0FAF3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3854859"/>
              <a:ext cx="743354" cy="556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4B098BD-926C-5951-071D-862255B9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4580984"/>
              <a:ext cx="743354" cy="55645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D9C34CA-3339-20C3-2A06-A5758E7D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5307109"/>
              <a:ext cx="743354" cy="556454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229C4D7C-5EC6-3CBA-F4AC-FF42124A4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50" y="5021715"/>
            <a:ext cx="743354" cy="55645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9E56696-F24C-B65A-F72C-26D170C01673}"/>
              </a:ext>
            </a:extLst>
          </p:cNvPr>
          <p:cNvGrpSpPr/>
          <p:nvPr/>
        </p:nvGrpSpPr>
        <p:grpSpPr>
          <a:xfrm>
            <a:off x="3860271" y="3960109"/>
            <a:ext cx="1213713" cy="1760836"/>
            <a:chOff x="3383894" y="3993855"/>
            <a:chExt cx="1020864" cy="161001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760539D1-D3AC-CBB3-4C29-79AF9E983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94" y="3993855"/>
              <a:ext cx="1020864" cy="1610019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F89EB1D-F758-585A-69AB-1FDEE138A20F}"/>
                </a:ext>
              </a:extLst>
            </p:cNvPr>
            <p:cNvSpPr txBox="1"/>
            <p:nvPr/>
          </p:nvSpPr>
          <p:spPr>
            <a:xfrm>
              <a:off x="3779912" y="4411313"/>
              <a:ext cx="21602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900" b="1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9932C7C2-8D46-7D6E-E1C8-AD7B02C1D7A0}"/>
              </a:ext>
            </a:extLst>
          </p:cNvPr>
          <p:cNvGrpSpPr/>
          <p:nvPr/>
        </p:nvGrpSpPr>
        <p:grpSpPr>
          <a:xfrm>
            <a:off x="283367" y="3929765"/>
            <a:ext cx="1911773" cy="2035064"/>
            <a:chOff x="332490" y="3868937"/>
            <a:chExt cx="2100269" cy="2154581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25BB919E-D603-1E20-08A1-5DFBFEC3F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4144"/>
            <a:stretch>
              <a:fillRect/>
            </a:stretch>
          </p:blipFill>
          <p:spPr>
            <a:xfrm>
              <a:off x="1404152" y="5015453"/>
              <a:ext cx="489538" cy="55645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8FD67DB0-DD66-20B9-231E-6A92B3156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90" y="4410533"/>
              <a:ext cx="1070030" cy="116137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DC622F4F-B3AA-B475-08D1-09DC71BB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661" y="4505048"/>
              <a:ext cx="542098" cy="670957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C3E362C9-F2B3-B46B-2FC5-B3AB34FA0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626"/>
            <a:stretch>
              <a:fillRect/>
            </a:stretch>
          </p:blipFill>
          <p:spPr>
            <a:xfrm>
              <a:off x="1403775" y="4171821"/>
              <a:ext cx="329857" cy="556454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CCA5D6E8-DA35-777B-FE33-644F204509A4}"/>
                </a:ext>
              </a:extLst>
            </p:cNvPr>
            <p:cNvGrpSpPr/>
            <p:nvPr/>
          </p:nvGrpSpPr>
          <p:grpSpPr>
            <a:xfrm>
              <a:off x="1723864" y="3868937"/>
              <a:ext cx="241179" cy="2154581"/>
              <a:chOff x="1978801" y="3913636"/>
              <a:chExt cx="241179" cy="2154581"/>
            </a:xfrm>
          </p:grpSpPr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AAFCE6F5-1EA4-3063-10EB-D03698E4B180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5A56AADF-5C1E-A498-6F5D-D55F4AD7DF2E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4AC1A1EF-E598-2174-E4E4-8BAB277FFBDB}"/>
                </a:ext>
              </a:extLst>
            </p:cNvPr>
            <p:cNvCxnSpPr>
              <a:cxnSpLocks/>
            </p:cNvCxnSpPr>
            <p:nvPr/>
          </p:nvCxnSpPr>
          <p:spPr>
            <a:xfrm>
              <a:off x="1812643" y="4703631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101A93B2-4F66-FAC5-6153-4C5DCA3A9E5F}"/>
              </a:ext>
            </a:extLst>
          </p:cNvPr>
          <p:cNvGrpSpPr/>
          <p:nvPr/>
        </p:nvGrpSpPr>
        <p:grpSpPr>
          <a:xfrm>
            <a:off x="6922899" y="3881664"/>
            <a:ext cx="1948415" cy="2037616"/>
            <a:chOff x="6403715" y="3830001"/>
            <a:chExt cx="2145309" cy="2154581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FC37BAC4-ADC7-A056-82BC-54CD6D2C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8160" y="4318975"/>
              <a:ext cx="1020864" cy="124473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38E27365-4262-6FD7-9322-11CCDE72D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403715" y="4519455"/>
              <a:ext cx="542098" cy="670957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5BDB8BFC-4BE5-4491-6E07-BBF16C36A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673" b="-3941"/>
            <a:stretch>
              <a:fillRect/>
            </a:stretch>
          </p:blipFill>
          <p:spPr>
            <a:xfrm>
              <a:off x="7010296" y="4121339"/>
              <a:ext cx="485613" cy="578389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A7371CF2-CBD1-16BA-BE2D-4A067987B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954"/>
            <a:stretch>
              <a:fillRect/>
            </a:stretch>
          </p:blipFill>
          <p:spPr>
            <a:xfrm>
              <a:off x="7131325" y="5051465"/>
              <a:ext cx="364583" cy="556454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218B15ED-6137-E45F-D132-3FC1E3C1C164}"/>
                </a:ext>
              </a:extLst>
            </p:cNvPr>
            <p:cNvGrpSpPr/>
            <p:nvPr/>
          </p:nvGrpSpPr>
          <p:grpSpPr>
            <a:xfrm>
              <a:off x="6921517" y="3830001"/>
              <a:ext cx="241179" cy="2154581"/>
              <a:chOff x="1978801" y="3913636"/>
              <a:chExt cx="241179" cy="2154581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2784F44D-90C1-D12C-8E31-8EAC13F31068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DCDD4B3F-D063-D4B2-CC5F-A9A9ABF18EAF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CE361A55-71AE-15A1-34A2-6D8DB7D5D281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28" y="4985148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AEB2BCD0-B638-8497-DB31-FC170EE962D0}"/>
              </a:ext>
            </a:extLst>
          </p:cNvPr>
          <p:cNvSpPr txBox="1">
            <a:spLocks/>
          </p:cNvSpPr>
          <p:nvPr/>
        </p:nvSpPr>
        <p:spPr>
          <a:xfrm>
            <a:off x="436806" y="3537672"/>
            <a:ext cx="2149859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ea typeface="Calibri" panose="020F0502020204030204" pitchFamily="34" charset="0"/>
              </a:rPr>
              <a:t>Market Price : XX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55AD74-173D-C86E-5DDF-72DC4EF1E0E9}"/>
              </a:ext>
            </a:extLst>
          </p:cNvPr>
          <p:cNvSpPr txBox="1">
            <a:spLocks/>
          </p:cNvSpPr>
          <p:nvPr/>
        </p:nvSpPr>
        <p:spPr>
          <a:xfrm>
            <a:off x="2571173" y="3515298"/>
            <a:ext cx="426240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②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6850989F-021D-7565-A6E5-FF0CB3704D67}"/>
              </a:ext>
            </a:extLst>
          </p:cNvPr>
          <p:cNvSpPr/>
          <p:nvPr/>
        </p:nvSpPr>
        <p:spPr>
          <a:xfrm>
            <a:off x="373412" y="3497268"/>
            <a:ext cx="2213253" cy="43249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CEFF4B30-CF5C-458B-E5C1-A05BA8AEFE2B}"/>
              </a:ext>
            </a:extLst>
          </p:cNvPr>
          <p:cNvSpPr/>
          <p:nvPr/>
        </p:nvSpPr>
        <p:spPr>
          <a:xfrm>
            <a:off x="711072" y="1484784"/>
            <a:ext cx="7452112" cy="1913643"/>
          </a:xfrm>
          <a:prstGeom prst="wedgeRoundRectCallout">
            <a:avLst>
              <a:gd name="adj1" fmla="val -11294"/>
              <a:gd name="adj2" fmla="val 7847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50B6DA85-2A82-97E1-1843-DD921152C10E}"/>
              </a:ext>
            </a:extLst>
          </p:cNvPr>
          <p:cNvSpPr txBox="1">
            <a:spLocks/>
          </p:cNvSpPr>
          <p:nvPr/>
        </p:nvSpPr>
        <p:spPr>
          <a:xfrm>
            <a:off x="881979" y="1937248"/>
            <a:ext cx="7047505" cy="12538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adjusts its proposals based on the earlier predictions.</a:t>
            </a: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99D6E0-D465-DA05-21ED-BB214572FCCB}"/>
              </a:ext>
            </a:extLst>
          </p:cNvPr>
          <p:cNvSpPr/>
          <p:nvPr/>
        </p:nvSpPr>
        <p:spPr>
          <a:xfrm>
            <a:off x="5220072" y="3672530"/>
            <a:ext cx="1101649" cy="224419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コンテンツ プレースホルダー 3">
            <a:extLst>
              <a:ext uri="{FF2B5EF4-FFF2-40B4-BE49-F238E27FC236}">
                <a16:creationId xmlns:a16="http://schemas.microsoft.com/office/drawing/2014/main" id="{DDA66C1C-CB2A-9724-3493-7A7470064662}"/>
              </a:ext>
            </a:extLst>
          </p:cNvPr>
          <p:cNvSpPr txBox="1">
            <a:spLocks/>
          </p:cNvSpPr>
          <p:nvPr/>
        </p:nvSpPr>
        <p:spPr>
          <a:xfrm>
            <a:off x="4963356" y="3494034"/>
            <a:ext cx="395996" cy="3439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①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pic>
        <p:nvPicPr>
          <p:cNvPr id="19" name="図 18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2FB4F7E2-FC32-EB5C-5197-A0A34365A3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3" y="4005884"/>
            <a:ext cx="1070030" cy="800994"/>
          </a:xfrm>
          <a:prstGeom prst="rect">
            <a:avLst/>
          </a:prstGeom>
        </p:spPr>
      </p:pic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44F5E1B5-2CD0-720B-71ED-83D0E1F89EA0}"/>
              </a:ext>
            </a:extLst>
          </p:cNvPr>
          <p:cNvSpPr txBox="1">
            <a:spLocks/>
          </p:cNvSpPr>
          <p:nvPr/>
        </p:nvSpPr>
        <p:spPr>
          <a:xfrm>
            <a:off x="3417154" y="3951207"/>
            <a:ext cx="536864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③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pic>
        <p:nvPicPr>
          <p:cNvPr id="2054" name="Picture 6" descr="イラストレーター 茶々丸さんのプロフィール｜無料イラスト・フリー素材なら「イラストAC」">
            <a:extLst>
              <a:ext uri="{FF2B5EF4-FFF2-40B4-BE49-F238E27FC236}">
                <a16:creationId xmlns:a16="http://schemas.microsoft.com/office/drawing/2014/main" id="{E6D8DC78-23D1-A4CD-CEBF-DDCA9A1A8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14601" r="17009" b="7792"/>
          <a:stretch>
            <a:fillRect/>
          </a:stretch>
        </p:blipFill>
        <p:spPr bwMode="auto">
          <a:xfrm>
            <a:off x="3423860" y="4355707"/>
            <a:ext cx="511368" cy="5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オーディオ 49">
            <a:hlinkClick r:id="" action="ppaction://media"/>
            <a:extLst>
              <a:ext uri="{FF2B5EF4-FFF2-40B4-BE49-F238E27FC236}">
                <a16:creationId xmlns:a16="http://schemas.microsoft.com/office/drawing/2014/main" id="{8E216EAE-CF01-F0AB-312E-EAD0EA5015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3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3"/>
    </mc:Choice>
    <mc:Fallback xmlns="">
      <p:transition spd="slow" advTm="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58D4D-E6D7-EF3D-D6A2-82F414311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54EF66-6D14-C5A6-CADC-5F650BA9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78" y="548680"/>
            <a:ext cx="8625244" cy="114300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Detail of Trend-Aware Proposal Adjustments</a:t>
            </a:r>
            <a:endParaRPr kumimoji="1" lang="ja-JP" altLang="en-US" sz="3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8EF48D-0C5D-A145-5747-8E4D44FA7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D2BDE3-8FDD-6BB8-77DD-C6BF8911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23" y="1608066"/>
            <a:ext cx="8434799" cy="42484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The agent changes </a:t>
            </a:r>
            <a:r>
              <a:rPr lang="en-US" altLang="ja-JP" sz="2800" b="1" dirty="0">
                <a:solidFill>
                  <a:srgbClr val="FF0000"/>
                </a:solidFill>
              </a:rPr>
              <a:t>proposal timing </a:t>
            </a:r>
            <a:r>
              <a:rPr lang="en-US" altLang="ja-JP" sz="2800" dirty="0"/>
              <a:t>and </a:t>
            </a:r>
            <a:r>
              <a:rPr lang="en-US" altLang="ja-JP" sz="2800" b="1" dirty="0">
                <a:solidFill>
                  <a:srgbClr val="FF0000"/>
                </a:solidFill>
              </a:rPr>
              <a:t>quantity</a:t>
            </a:r>
            <a:r>
              <a:rPr lang="en-US" altLang="ja-JP" sz="2800" dirty="0"/>
              <a:t>  depending on the market trend Δ (idea 2).​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Timing adjustment: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Upward : Keep proposal as is (To avoid higher prices)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Downward : </a:t>
            </a:r>
            <a:r>
              <a:rPr lang="en-US" altLang="ja-JP" sz="2400" b="1" dirty="0">
                <a:solidFill>
                  <a:srgbClr val="FF0000"/>
                </a:solidFill>
              </a:rPr>
              <a:t>Delay proposal date </a:t>
            </a:r>
            <a:r>
              <a:rPr lang="en-US" altLang="ja-JP" sz="2400" dirty="0"/>
              <a:t>(To wait for lower prices)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Quantity adjustment: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Upward : -10%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Downward : +10%</a:t>
            </a:r>
          </a:p>
          <a:p>
            <a:pPr lvl="1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Stable : no change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3A85B0C5-9AA8-421A-6BDC-169CE2E3B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0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38"/>
    </mc:Choice>
    <mc:Fallback xmlns="">
      <p:transition spd="slow" advTm="5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3" x="4873625" y="9525"/>
          <p14:tracePt t="9023" x="4873625" y="17463"/>
          <p14:tracePt t="9037" x="4873625" y="26988"/>
          <p14:tracePt t="9055" x="4873625" y="61913"/>
          <p14:tracePt t="9071" x="4864100" y="79375"/>
          <p14:tracePt t="9088" x="4864100" y="104775"/>
          <p14:tracePt t="9106" x="4846638" y="149225"/>
          <p14:tracePt t="9121" x="4846638" y="192088"/>
          <p14:tracePt t="9138" x="4838700" y="219075"/>
          <p14:tracePt t="9154" x="4821238" y="261938"/>
          <p14:tracePt t="9172" x="4803775" y="306388"/>
          <p14:tracePt t="9189" x="4776788" y="428625"/>
          <p14:tracePt t="9205" x="4768850" y="498475"/>
          <p14:tracePt t="9222" x="4741863" y="558800"/>
          <p14:tracePt t="9223" x="4741863" y="576263"/>
          <p14:tracePt t="9239" x="4741863" y="593725"/>
          <p14:tracePt t="9254" x="4724400" y="646113"/>
          <p14:tracePt t="9274" x="4716463" y="690563"/>
          <p14:tracePt t="9289" x="4689475" y="768350"/>
          <p14:tracePt t="9305" x="4672013" y="847725"/>
          <p14:tracePt t="9322" x="4629150" y="917575"/>
          <p14:tracePt t="9337" x="4594225" y="977900"/>
          <p14:tracePt t="9354" x="4549775" y="1039813"/>
          <p14:tracePt t="9371" x="4514850" y="1074738"/>
          <p14:tracePt t="9388" x="4454525" y="1127125"/>
          <p14:tracePt t="9405" x="4410075" y="1179513"/>
          <p14:tracePt t="9421" x="4375150" y="1231900"/>
          <p14:tracePt t="9438" x="4349750" y="1284288"/>
          <p14:tracePt t="9454" x="4305300" y="1344613"/>
          <p14:tracePt t="9474" x="4262438" y="1423988"/>
          <p14:tracePt t="9488" x="4262438" y="1433513"/>
          <p14:tracePt t="9489" x="4244975" y="1468438"/>
          <p14:tracePt t="9504" x="4217988" y="1511300"/>
          <p14:tracePt t="9522" x="4200525" y="1546225"/>
          <p14:tracePt t="9538" x="4192588" y="1581150"/>
          <p14:tracePt t="9554" x="4165600" y="1625600"/>
          <p14:tracePt t="9573" x="4157663" y="1668463"/>
          <p14:tracePt t="9588" x="4148138" y="1712913"/>
          <p14:tracePt t="9604" x="4140200" y="1738313"/>
          <p14:tracePt t="9621" x="4130675" y="1773238"/>
          <p14:tracePt t="9638" x="4113213" y="1808163"/>
          <p14:tracePt t="9654" x="4113213" y="1843088"/>
          <p14:tracePt t="9673" x="4113213" y="1860550"/>
          <p14:tracePt t="9675" x="4113213" y="1870075"/>
          <p14:tracePt t="9687" x="4113213" y="1878013"/>
          <p14:tracePt t="9707" x="4105275" y="1887538"/>
          <p14:tracePt t="9708" x="4105275" y="1895475"/>
          <p14:tracePt t="9721" x="4105275" y="1905000"/>
          <p14:tracePt t="9741" x="4105275" y="1912938"/>
          <p14:tracePt t="9755" x="4105275" y="1922463"/>
          <p14:tracePt t="9771" x="4105275" y="1939925"/>
          <p14:tracePt t="9789" x="4105275" y="1965325"/>
          <p14:tracePt t="9813" x="4105275" y="1974850"/>
          <p14:tracePt t="9821" x="4105275" y="1982788"/>
          <p14:tracePt t="9837" x="4095750" y="1992313"/>
          <p14:tracePt t="9854" x="4095750" y="2009775"/>
          <p14:tracePt t="9871" x="4095750" y="2027238"/>
          <p14:tracePt t="9887" x="4095750" y="2035175"/>
          <p14:tracePt t="9905" x="4095750" y="2044700"/>
          <p14:tracePt t="9926" x="4095750" y="2052638"/>
          <p14:tracePt t="9950" x="4095750" y="2062163"/>
          <p14:tracePt t="9957" x="4095750" y="2079625"/>
          <p14:tracePt t="9975" x="4087813" y="2087563"/>
          <p14:tracePt t="9991" x="4087813" y="2114550"/>
          <p14:tracePt t="10004" x="4087813" y="2122488"/>
          <p14:tracePt t="10024" x="4087813" y="2139950"/>
          <p14:tracePt t="10037" x="4087813" y="2149475"/>
          <p14:tracePt t="10054" x="4078288" y="2157413"/>
          <p14:tracePt t="12253" x="4078288" y="2149475"/>
          <p14:tracePt t="12260" x="4078288" y="2139950"/>
          <p14:tracePt t="12305" x="4087813" y="2139950"/>
          <p14:tracePt t="12311" x="4095750" y="2132013"/>
          <p14:tracePt t="12321" x="4122738" y="2132013"/>
          <p14:tracePt t="12337" x="4200525" y="2132013"/>
          <p14:tracePt t="12356" x="4314825" y="2132013"/>
          <p14:tracePt t="12370" x="4445000" y="2132013"/>
          <p14:tracePt t="12387" x="4506913" y="2132013"/>
          <p14:tracePt t="12405" x="4559300" y="2132013"/>
          <p14:tracePt t="12420" x="4619625" y="2132013"/>
          <p14:tracePt t="12437" x="4699000" y="2132013"/>
          <p14:tracePt t="12457" x="4864100" y="2132013"/>
          <p14:tracePt t="12471" x="4916488" y="2132013"/>
          <p14:tracePt t="12487" x="4951413" y="2122488"/>
          <p14:tracePt t="12504" x="5021263" y="2105025"/>
          <p14:tracePt t="12521" x="5048250" y="2097088"/>
          <p14:tracePt t="12537" x="5091113" y="2087563"/>
          <p14:tracePt t="12556" x="5108575" y="2087563"/>
          <p14:tracePt t="12572" x="5143500" y="2087563"/>
          <p14:tracePt t="12589" x="5170488" y="2087563"/>
          <p14:tracePt t="12604" x="5257800" y="2070100"/>
          <p14:tracePt t="12620" x="5353050" y="2062163"/>
          <p14:tracePt t="12637" x="5467350" y="2062163"/>
          <p14:tracePt t="12653" x="5607050" y="2062163"/>
          <p14:tracePt t="12670" x="5702300" y="2062163"/>
          <p14:tracePt t="12687" x="5799138" y="2062163"/>
          <p14:tracePt t="12704" x="5981700" y="2044700"/>
          <p14:tracePt t="12723" x="6096000" y="2044700"/>
          <p14:tracePt t="12738" x="6165850" y="2044700"/>
          <p14:tracePt t="12753" x="6235700" y="2044700"/>
          <p14:tracePt t="12771" x="6323013" y="2044700"/>
          <p14:tracePt t="12788" x="6375400" y="2044700"/>
          <p14:tracePt t="12803" x="6419850" y="2052638"/>
          <p14:tracePt t="12820" x="6445250" y="2052638"/>
          <p14:tracePt t="12837" x="6489700" y="2052638"/>
          <p14:tracePt t="12854" x="6577013" y="2052638"/>
          <p14:tracePt t="12870" x="6672263" y="2052638"/>
          <p14:tracePt t="12887" x="6769100" y="2052638"/>
          <p14:tracePt t="12904" x="6856413" y="2052638"/>
          <p14:tracePt t="12920" x="6961188" y="2044700"/>
          <p14:tracePt t="12937" x="6986588" y="2035175"/>
          <p14:tracePt t="12957" x="7021513" y="2027238"/>
          <p14:tracePt t="12972" x="7100888" y="2000250"/>
          <p14:tracePt t="12988" x="7258050" y="1974850"/>
          <p14:tracePt t="13004" x="7458075" y="1957388"/>
          <p14:tracePt t="13023" x="7615238" y="1957388"/>
          <p14:tracePt t="13037" x="7694613" y="1957388"/>
          <p14:tracePt t="13053" x="7712075" y="1947863"/>
          <p14:tracePt t="13077" x="7729538" y="1939925"/>
          <p14:tracePt t="13087" x="7754938" y="1930400"/>
          <p14:tracePt t="13104" x="7799388" y="1912938"/>
          <p14:tracePt t="13120" x="7851775" y="1912938"/>
          <p14:tracePt t="13137" x="7859713" y="1905000"/>
          <p14:tracePt t="13175" x="7816850" y="1905000"/>
          <p14:tracePt t="13180" x="7764463" y="1895475"/>
          <p14:tracePt t="13189" x="7720013" y="1895475"/>
          <p14:tracePt t="13206" x="7677150" y="1887538"/>
          <p14:tracePt t="14164" x="7650163" y="1887538"/>
          <p14:tracePt t="14171" x="7632700" y="1887538"/>
          <p14:tracePt t="14179" x="7597775" y="1887538"/>
          <p14:tracePt t="14187" x="7562850" y="1887538"/>
          <p14:tracePt t="14203" x="7519988" y="1887538"/>
          <p14:tracePt t="14220" x="7458075" y="1887538"/>
          <p14:tracePt t="14237" x="7388225" y="1912938"/>
          <p14:tracePt t="14253" x="7353300" y="1922463"/>
          <p14:tracePt t="14255" x="7318375" y="1930400"/>
          <p14:tracePt t="14270" x="7213600" y="1957388"/>
          <p14:tracePt t="14286" x="7013575" y="1974850"/>
          <p14:tracePt t="14303" x="6856413" y="1992313"/>
          <p14:tracePt t="14321" x="6699250" y="1992313"/>
          <p14:tracePt t="14337" x="6611938" y="1992313"/>
          <p14:tracePt t="14355" x="6507163" y="2000250"/>
          <p14:tracePt t="14357" x="6472238" y="2017713"/>
          <p14:tracePt t="14370" x="6454775" y="2027238"/>
          <p14:tracePt t="14386" x="6375400" y="2062163"/>
          <p14:tracePt t="14406" x="6245225" y="2087563"/>
          <p14:tracePt t="14420" x="6192838" y="2105025"/>
          <p14:tracePt t="14437" x="5991225" y="2114550"/>
          <p14:tracePt t="14455" x="5894388" y="2132013"/>
          <p14:tracePt t="14470" x="5834063" y="2132013"/>
          <p14:tracePt t="14488" x="5789613" y="2139950"/>
          <p14:tracePt t="14503" x="5754688" y="2149475"/>
          <p14:tracePt t="14505" x="5711825" y="2149475"/>
          <p14:tracePt t="14520" x="5607050" y="2166938"/>
          <p14:tracePt t="14537" x="5492750" y="2174875"/>
          <p14:tracePt t="14555" x="5432425" y="2174875"/>
          <p14:tracePt t="14570" x="5387975" y="2174875"/>
          <p14:tracePt t="14588" x="5362575" y="2184400"/>
          <p14:tracePt t="14603" x="5292725" y="2184400"/>
          <p14:tracePt t="14620" x="5205413" y="2201863"/>
          <p14:tracePt t="14637" x="5091113" y="2201863"/>
          <p14:tracePt t="14653" x="5021263" y="2201863"/>
          <p14:tracePt t="14654" x="5003800" y="2201863"/>
          <p14:tracePt t="14670" x="4978400" y="2209800"/>
          <p14:tracePt t="14688" x="4891088" y="2209800"/>
          <p14:tracePt t="14706" x="4794250" y="2209800"/>
          <p14:tracePt t="14720" x="4689475" y="2209800"/>
          <p14:tracePt t="14737" x="4646613" y="2209800"/>
          <p14:tracePt t="14738" x="4594225" y="2209800"/>
          <p14:tracePt t="14753" x="4462463" y="2227263"/>
          <p14:tracePt t="14773" x="4349750" y="2227263"/>
          <p14:tracePt t="14787" x="4287838" y="2236788"/>
          <p14:tracePt t="14805" x="4227513" y="2262188"/>
          <p14:tracePt t="14820" x="4148138" y="2271713"/>
          <p14:tracePt t="14836" x="4043363" y="2289175"/>
          <p14:tracePt t="14856" x="3930650" y="2289175"/>
          <p14:tracePt t="14857" x="3878263" y="2289175"/>
          <p14:tracePt t="14869" x="3833813" y="2289175"/>
          <p14:tracePt t="14886" x="3746500" y="2297113"/>
          <p14:tracePt t="14903" x="3659188" y="2306638"/>
          <p14:tracePt t="14920" x="3554413" y="2324100"/>
          <p14:tracePt t="14937" x="3511550" y="2332038"/>
          <p14:tracePt t="14956" x="3502025" y="2332038"/>
          <p14:tracePt t="15342" x="3502025" y="2341563"/>
          <p14:tracePt t="15349" x="3502025" y="2349500"/>
          <p14:tracePt t="15358" x="3502025" y="2359025"/>
          <p14:tracePt t="15372" x="3502025" y="2366963"/>
          <p14:tracePt t="15464" x="3502025" y="2376488"/>
          <p14:tracePt t="15470" x="3511550" y="2393950"/>
          <p14:tracePt t="15476" x="3546475" y="2401888"/>
          <p14:tracePt t="15487" x="3581400" y="2411413"/>
          <p14:tracePt t="15503" x="3659188" y="2428875"/>
          <p14:tracePt t="15520" x="3711575" y="2428875"/>
          <p14:tracePt t="15537" x="3721100" y="2428875"/>
          <p14:tracePt t="15553" x="3729038" y="2428875"/>
          <p14:tracePt t="15571" x="3746500" y="2428875"/>
          <p14:tracePt t="15588" x="3763963" y="2428875"/>
          <p14:tracePt t="15603" x="3773488" y="2428875"/>
          <p14:tracePt t="15620" x="3790950" y="2428875"/>
          <p14:tracePt t="15639" x="3798888" y="2428875"/>
          <p14:tracePt t="17395" x="3798888" y="2436813"/>
          <p14:tracePt t="17405" x="3781425" y="2454275"/>
          <p14:tracePt t="17411" x="3763963" y="2463800"/>
          <p14:tracePt t="17420" x="3756025" y="2489200"/>
          <p14:tracePt t="17436" x="3721100" y="2506663"/>
          <p14:tracePt t="17453" x="3703638" y="2524125"/>
          <p14:tracePt t="17470" x="3703638" y="2533650"/>
          <p14:tracePt t="17487" x="3694113" y="2533650"/>
          <p14:tracePt t="17533" x="3686175" y="2551113"/>
          <p14:tracePt t="17541" x="3676650" y="2559050"/>
          <p14:tracePt t="17553" x="3668713" y="2568575"/>
          <p14:tracePt t="17569" x="3624263" y="2593975"/>
          <p14:tracePt t="17586" x="3581400" y="2611438"/>
          <p14:tracePt t="17602" x="3536950" y="2638425"/>
          <p14:tracePt t="17620" x="3511550" y="2663825"/>
          <p14:tracePt t="17621" x="3476625" y="2690813"/>
          <p14:tracePt t="17636" x="3467100" y="2708275"/>
          <p14:tracePt t="17654" x="3362325" y="2813050"/>
          <p14:tracePt t="17670" x="3284538" y="2882900"/>
          <p14:tracePt t="17686" x="3232150" y="2917825"/>
          <p14:tracePt t="17704" x="3170238" y="2944813"/>
          <p14:tracePt t="17719" x="3117850" y="2970213"/>
          <p14:tracePt t="17739" x="3082925" y="2987675"/>
          <p14:tracePt t="17753" x="3065463" y="3005138"/>
          <p14:tracePt t="17772" x="3038475" y="3032125"/>
          <p14:tracePt t="17786" x="3003550" y="3049588"/>
          <p14:tracePt t="17804" x="2951163" y="3074988"/>
          <p14:tracePt t="17819" x="2890838" y="3092450"/>
          <p14:tracePt t="17836" x="2838450" y="3119438"/>
          <p14:tracePt t="17852" x="2776538" y="3144838"/>
          <p14:tracePt t="17870" x="2716213" y="3179763"/>
          <p14:tracePt t="17870" x="2663825" y="3206750"/>
          <p14:tracePt t="17886" x="2628900" y="3214688"/>
          <p14:tracePt t="17887" x="2619375" y="3214688"/>
          <p14:tracePt t="17903" x="2584450" y="3224213"/>
          <p14:tracePt t="17903" x="2576513" y="3224213"/>
          <p14:tracePt t="17919" x="2559050" y="3224213"/>
          <p14:tracePt t="17936" x="2514600" y="3224213"/>
          <p14:tracePt t="17953" x="2454275" y="3224213"/>
          <p14:tracePt t="17970" x="2374900" y="3224213"/>
          <p14:tracePt t="17989" x="2305050" y="3224213"/>
          <p14:tracePt t="18006" x="2227263" y="3224213"/>
          <p14:tracePt t="18019" x="2217738" y="3224213"/>
          <p14:tracePt t="18036" x="2174875" y="3224213"/>
          <p14:tracePt t="18052" x="2122488" y="3214688"/>
          <p14:tracePt t="18070" x="2095500" y="3214688"/>
          <p14:tracePt t="18085" x="2052638" y="3214688"/>
          <p14:tracePt t="18102" x="2008188" y="3214688"/>
          <p14:tracePt t="18119" x="1955800" y="3214688"/>
          <p14:tracePt t="18138" x="1885950" y="3206750"/>
          <p14:tracePt t="18152" x="1868488" y="3206750"/>
          <p14:tracePt t="18154" x="1860550" y="3206750"/>
          <p14:tracePt t="18169" x="1851025" y="3206750"/>
          <p14:tracePt t="18170" x="1833563" y="3206750"/>
          <p14:tracePt t="18186" x="1798638" y="3206750"/>
          <p14:tracePt t="18202" x="1773238" y="3206750"/>
          <p14:tracePt t="18220" x="1746250" y="3197225"/>
          <p14:tracePt t="18238" x="1720850" y="3197225"/>
          <p14:tracePt t="18252" x="1711325" y="3197225"/>
          <p14:tracePt t="21854" x="1703388" y="3197225"/>
          <p14:tracePt t="21862" x="1693863" y="3206750"/>
          <p14:tracePt t="21869" x="1668463" y="3232150"/>
          <p14:tracePt t="21892" x="1658938" y="3232150"/>
          <p14:tracePt t="21910" x="1658938" y="3241675"/>
          <p14:tracePt t="21949" x="1658938" y="3249613"/>
          <p14:tracePt t="21957" x="1658938" y="3259138"/>
          <p14:tracePt t="21970" x="1651000" y="3267075"/>
          <p14:tracePt t="21985" x="1651000" y="3284538"/>
          <p14:tracePt t="22005" x="1651000" y="3302000"/>
          <p14:tracePt t="22006" x="1651000" y="3328988"/>
          <p14:tracePt t="22019" x="1641475" y="3328988"/>
          <p14:tracePt t="22036" x="1633538" y="3363913"/>
          <p14:tracePt t="22037" x="1624013" y="3371850"/>
          <p14:tracePt t="22051" x="1616075" y="3398838"/>
          <p14:tracePt t="22068" x="1589088" y="3416300"/>
          <p14:tracePt t="22104" x="1571625" y="3416300"/>
          <p14:tracePt t="22109" x="1571625" y="3424238"/>
          <p14:tracePt t="22136" x="1563688" y="3424238"/>
          <p14:tracePt t="22142" x="1563688" y="3433763"/>
          <p14:tracePt t="22152" x="1554163" y="3433763"/>
          <p14:tracePt t="22168" x="1536700" y="3441700"/>
          <p14:tracePt t="22186" x="1519238" y="3451225"/>
          <p14:tracePt t="22201" x="1493838" y="3476625"/>
          <p14:tracePt t="22220" x="1466850" y="3494088"/>
          <p14:tracePt t="22235" x="1458913" y="3511550"/>
          <p14:tracePt t="22252" x="1458913" y="3529013"/>
          <p14:tracePt t="22271" x="1449388" y="3546475"/>
          <p14:tracePt t="22285" x="1449388" y="3556000"/>
          <p14:tracePt t="22302" x="1431925" y="3573463"/>
          <p14:tracePt t="22319" x="1414463" y="3598863"/>
          <p14:tracePt t="22335" x="1406525" y="3598863"/>
          <p14:tracePt t="22506" x="1414463" y="3598863"/>
          <p14:tracePt t="22513" x="1431925" y="3590925"/>
          <p14:tracePt t="22521" x="1458913" y="3590925"/>
          <p14:tracePt t="22535" x="1476375" y="3590925"/>
          <p14:tracePt t="22556" x="1528763" y="3590925"/>
          <p14:tracePt t="22569" x="1546225" y="3590925"/>
          <p14:tracePt t="22587" x="1554163" y="3590925"/>
          <p14:tracePt t="22602" x="1563688" y="3590925"/>
          <p14:tracePt t="22618" x="1581150" y="3581400"/>
          <p14:tracePt t="22635" x="1606550" y="3581400"/>
          <p14:tracePt t="22652" x="1624013" y="3581400"/>
          <p14:tracePt t="22668" x="1641475" y="3581400"/>
          <p14:tracePt t="22685" x="1658938" y="3573463"/>
          <p14:tracePt t="22701" x="1703388" y="3573463"/>
          <p14:tracePt t="22719" x="1728788" y="3573463"/>
          <p14:tracePt t="22735" x="1763713" y="3573463"/>
          <p14:tracePt t="22752" x="1781175" y="3573463"/>
          <p14:tracePt t="22768" x="1798638" y="3573463"/>
          <p14:tracePt t="22786" x="1808163" y="3573463"/>
          <p14:tracePt t="22787" x="1808163" y="3563938"/>
          <p14:tracePt t="22802" x="1816100" y="3563938"/>
          <p14:tracePt t="22819" x="1833563" y="3563938"/>
          <p14:tracePt t="22835" x="1843088" y="3563938"/>
          <p14:tracePt t="22852" x="1851025" y="3563938"/>
          <p14:tracePt t="22983" x="1860550" y="3563938"/>
          <p14:tracePt t="23240" x="1885950" y="3563938"/>
          <p14:tracePt t="23246" x="1903413" y="3563938"/>
          <p14:tracePt t="23255" x="1938338" y="3563938"/>
          <p14:tracePt t="23269" x="1965325" y="3563938"/>
          <p14:tracePt t="23285" x="2035175" y="3563938"/>
          <p14:tracePt t="23286" x="2052638" y="3563938"/>
          <p14:tracePt t="23303" x="2122488" y="3563938"/>
          <p14:tracePt t="23318" x="2147888" y="3563938"/>
          <p14:tracePt t="23336" x="2217738" y="3563938"/>
          <p14:tracePt t="23355" x="2244725" y="3563938"/>
          <p14:tracePt t="23368" x="2252663" y="3563938"/>
          <p14:tracePt t="23388" x="2262188" y="3563938"/>
          <p14:tracePt t="23402" x="2270125" y="3563938"/>
          <p14:tracePt t="23418" x="2287588" y="3563938"/>
          <p14:tracePt t="23435" x="2297113" y="3563938"/>
          <p14:tracePt t="23451" x="2305050" y="3563938"/>
          <p14:tracePt t="23497" x="2314575" y="3563938"/>
          <p14:tracePt t="23505" x="2322513" y="3563938"/>
          <p14:tracePt t="23513" x="2332038" y="3563938"/>
          <p14:tracePt t="23529" x="2357438" y="3563938"/>
          <p14:tracePt t="23545" x="2366963" y="3563938"/>
          <p14:tracePt t="23552" x="2374900" y="3563938"/>
          <p14:tracePt t="23568" x="2384425" y="3563938"/>
          <p14:tracePt t="23585" x="2427288" y="3563938"/>
          <p14:tracePt t="23604" x="2471738" y="3556000"/>
          <p14:tracePt t="23618" x="2506663" y="3546475"/>
          <p14:tracePt t="23634" x="2541588" y="3546475"/>
          <p14:tracePt t="23652" x="2559050" y="3546475"/>
          <p14:tracePt t="23668" x="2601913" y="3546475"/>
          <p14:tracePt t="23684" x="2654300" y="3546475"/>
          <p14:tracePt t="23701" x="2724150" y="3546475"/>
          <p14:tracePt t="23718" x="2811463" y="3546475"/>
          <p14:tracePt t="23735" x="2898775" y="3529013"/>
          <p14:tracePt t="23752" x="2960688" y="3521075"/>
          <p14:tracePt t="23769" x="2978150" y="3521075"/>
          <p14:tracePt t="23785" x="3003550" y="3521075"/>
          <p14:tracePt t="23803" x="3030538" y="3521075"/>
          <p14:tracePt t="23818" x="3048000" y="3521075"/>
          <p14:tracePt t="23834" x="3065463" y="3521075"/>
          <p14:tracePt t="23852" x="3092450" y="3521075"/>
          <p14:tracePt t="23868" x="3135313" y="3521075"/>
          <p14:tracePt t="23885" x="3162300" y="3521075"/>
          <p14:tracePt t="23901" x="3197225" y="3521075"/>
          <p14:tracePt t="23918" x="3205163" y="3521075"/>
          <p14:tracePt t="23934" x="3214688" y="3521075"/>
          <p14:tracePt t="23952" x="3222625" y="3521075"/>
          <p14:tracePt t="23969" x="3249613" y="3511550"/>
          <p14:tracePt t="23985" x="3275013" y="3511550"/>
          <p14:tracePt t="23987" x="3284538" y="3511550"/>
          <p14:tracePt t="24002" x="3292475" y="3511550"/>
          <p14:tracePt t="24093" x="3292475" y="3503613"/>
          <p14:tracePt t="24101" x="3302000" y="3503613"/>
          <p14:tracePt t="24109" x="3309938" y="3503613"/>
          <p14:tracePt t="24118" x="3319463" y="3503613"/>
          <p14:tracePt t="24135" x="3327400" y="3503613"/>
          <p14:tracePt t="24207" x="3336925" y="3503613"/>
          <p14:tracePt t="24212" x="3344863" y="3503613"/>
          <p14:tracePt t="24221" x="3354388" y="3503613"/>
          <p14:tracePt t="24235" x="3389313" y="3503613"/>
          <p14:tracePt t="24252" x="3424238" y="3503613"/>
          <p14:tracePt t="24269" x="3432175" y="3503613"/>
          <p14:tracePt t="24312" x="3441700" y="3503613"/>
          <p14:tracePt t="24319" x="3449638" y="3503613"/>
          <p14:tracePt t="24327" x="3467100" y="3503613"/>
          <p14:tracePt t="24335" x="3484563" y="3503613"/>
          <p14:tracePt t="24351" x="3529013" y="3503613"/>
          <p14:tracePt t="24368" x="3554413" y="3503613"/>
          <p14:tracePt t="24384" x="3563938" y="3503613"/>
          <p14:tracePt t="24402" x="3571875" y="3503613"/>
          <p14:tracePt t="24448" x="3581400" y="3503613"/>
          <p14:tracePt t="24455" x="3598863" y="3503613"/>
          <p14:tracePt t="24471" x="3616325" y="3503613"/>
          <p14:tracePt t="24472" x="3624263" y="3503613"/>
          <p14:tracePt t="24485" x="3633788" y="3503613"/>
          <p14:tracePt t="24503" x="3651250" y="3503613"/>
          <p14:tracePt t="24593" x="3659188" y="3503613"/>
          <p14:tracePt t="24617" x="3668713" y="3503613"/>
          <p14:tracePt t="24641" x="3676650" y="3503613"/>
          <p14:tracePt t="25003" x="3676650" y="3511550"/>
          <p14:tracePt t="25415" x="3721100" y="3511550"/>
          <p14:tracePt t="25422" x="3756025" y="3511550"/>
          <p14:tracePt t="25434" x="3808413" y="3511550"/>
          <p14:tracePt t="25452" x="3903663" y="3511550"/>
          <p14:tracePt t="25468" x="3956050" y="3511550"/>
          <p14:tracePt t="25484" x="4017963" y="3511550"/>
          <p14:tracePt t="25502" x="4087813" y="3511550"/>
          <p14:tracePt t="25519" x="4200525" y="3511550"/>
          <p14:tracePt t="25534" x="4244975" y="3511550"/>
          <p14:tracePt t="25535" x="4279900" y="3511550"/>
          <p14:tracePt t="25553" x="4349750" y="3511550"/>
          <p14:tracePt t="25567" x="4384675" y="3511550"/>
          <p14:tracePt t="25568" x="4402138" y="3511550"/>
          <p14:tracePt t="25585" x="4445000" y="3511550"/>
          <p14:tracePt t="25601" x="4479925" y="3511550"/>
          <p14:tracePt t="25618" x="4524375" y="3511550"/>
          <p14:tracePt t="25634" x="4567238" y="3494088"/>
          <p14:tracePt t="25651" x="4602163" y="3486150"/>
          <p14:tracePt t="25668" x="4646613" y="3476625"/>
          <p14:tracePt t="25684" x="4672013" y="3476625"/>
          <p14:tracePt t="25702" x="4689475" y="3476625"/>
          <p14:tracePt t="25718" x="4706938" y="3476625"/>
          <p14:tracePt t="25735" x="4724400" y="3476625"/>
          <p14:tracePt t="25753" x="4768850" y="3468688"/>
          <p14:tracePt t="25768" x="4811713" y="3451225"/>
          <p14:tracePt t="25786" x="4891088" y="3433763"/>
          <p14:tracePt t="25804" x="4995863" y="3416300"/>
          <p14:tracePt t="25822" x="5073650" y="3416300"/>
          <p14:tracePt t="25834" x="5108575" y="3416300"/>
          <p14:tracePt t="25851" x="5126038" y="3416300"/>
          <p14:tracePt t="25867" x="5135563" y="3416300"/>
          <p14:tracePt t="25884" x="5230813" y="3416300"/>
          <p14:tracePt t="25901" x="5335588" y="3406775"/>
          <p14:tracePt t="25917" x="5432425" y="3406775"/>
          <p14:tracePt t="25934" x="5492750" y="3406775"/>
          <p14:tracePt t="25951" x="5510213" y="3406775"/>
          <p14:tracePt t="25967" x="5527675" y="3406775"/>
          <p14:tracePt t="25984" x="5580063" y="3406775"/>
          <p14:tracePt t="26001" x="5624513" y="3406775"/>
          <p14:tracePt t="26019" x="5676900" y="3406775"/>
          <p14:tracePt t="26035" x="5729288" y="3406775"/>
          <p14:tracePt t="26051" x="5772150" y="3406775"/>
          <p14:tracePt t="26067" x="5807075" y="3406775"/>
          <p14:tracePt t="26068" x="5824538" y="3406775"/>
          <p14:tracePt t="26084" x="5903913" y="3406775"/>
          <p14:tracePt t="26101" x="5956300" y="3406775"/>
          <p14:tracePt t="26117" x="5999163" y="3406775"/>
          <p14:tracePt t="26135" x="6016625" y="3406775"/>
          <p14:tracePt t="26151" x="6034088" y="3406775"/>
          <p14:tracePt t="26167" x="6061075" y="3406775"/>
          <p14:tracePt t="26186" x="6105525" y="3406775"/>
          <p14:tracePt t="26201" x="6165850" y="3406775"/>
          <p14:tracePt t="26218" x="6200775" y="3406775"/>
          <p14:tracePt t="26237" x="6235700" y="3416300"/>
          <p14:tracePt t="26253" x="6245225" y="3424238"/>
          <p14:tracePt t="26270" x="6262688" y="3424238"/>
          <p14:tracePt t="26284" x="6270625" y="3424238"/>
          <p14:tracePt t="26304" x="6350000" y="3424238"/>
          <p14:tracePt t="26317" x="6384925" y="3424238"/>
          <p14:tracePt t="26319" x="6402388" y="3424238"/>
          <p14:tracePt t="26334" x="6445250" y="3424238"/>
          <p14:tracePt t="26351" x="6472238" y="3424238"/>
          <p14:tracePt t="26367" x="6480175" y="3424238"/>
          <p14:tracePt t="26384" x="6489700" y="3424238"/>
          <p14:tracePt t="26401" x="6507163" y="3424238"/>
          <p14:tracePt t="26419" x="6550025" y="3424238"/>
          <p14:tracePt t="26434" x="6577013" y="3424238"/>
          <p14:tracePt t="26452" x="6611938" y="3424238"/>
          <p14:tracePt t="26479" x="6629400" y="3424238"/>
          <p14:tracePt t="26487" x="6646863" y="3424238"/>
          <p14:tracePt t="26501" x="6654800" y="3424238"/>
          <p14:tracePt t="26517" x="6681788" y="3424238"/>
          <p14:tracePt t="26536" x="6689725" y="3424238"/>
          <p14:tracePt t="26600" x="6699250" y="3424238"/>
          <p14:tracePt t="26753" x="6699250" y="3433763"/>
          <p14:tracePt t="26769" x="6689725" y="3433763"/>
          <p14:tracePt t="26777" x="6646863" y="3433763"/>
          <p14:tracePt t="26784" x="6542088" y="3451225"/>
          <p14:tracePt t="26803" x="6105525" y="3468688"/>
          <p14:tracePt t="26817" x="5834063" y="3486150"/>
          <p14:tracePt t="26818" x="5545138" y="3529013"/>
          <p14:tracePt t="26834" x="5100638" y="3616325"/>
          <p14:tracePt t="26851" x="4846638" y="3686175"/>
          <p14:tracePt t="26867" x="4741863" y="3713163"/>
          <p14:tracePt t="26884" x="4699000" y="3738563"/>
          <p14:tracePt t="26901" x="4584700" y="3748088"/>
          <p14:tracePt t="26917" x="4402138" y="3783013"/>
          <p14:tracePt t="26934" x="4192588" y="3790950"/>
          <p14:tracePt t="26950" x="4035425" y="3825875"/>
          <p14:tracePt t="26967" x="3895725" y="3852863"/>
          <p14:tracePt t="26986" x="3694113" y="3922713"/>
          <p14:tracePt t="27002" x="3598863" y="3957638"/>
          <p14:tracePt t="27017" x="3432175" y="4000500"/>
          <p14:tracePt t="27034" x="3205163" y="4027488"/>
          <p14:tracePt t="27035" x="3092450" y="4044950"/>
          <p14:tracePt t="27051" x="2873375" y="4062413"/>
          <p14:tracePt t="27068" x="2706688" y="4079875"/>
          <p14:tracePt t="27084" x="2654300" y="4087813"/>
          <p14:tracePt t="27101" x="2584450" y="4105275"/>
          <p14:tracePt t="27117" x="2489200" y="4105275"/>
          <p14:tracePt t="27135" x="2366963" y="4105275"/>
          <p14:tracePt t="27150" x="2252663" y="4105275"/>
          <p14:tracePt t="27167" x="2139950" y="4105275"/>
          <p14:tracePt t="27184" x="2043113" y="4105275"/>
          <p14:tracePt t="27202" x="1955800" y="4124325"/>
          <p14:tracePt t="27217" x="1860550" y="4141788"/>
          <p14:tracePt t="27234" x="1790700" y="4141788"/>
          <p14:tracePt t="27251" x="1693863" y="4141788"/>
          <p14:tracePt t="27268" x="1651000" y="4141788"/>
          <p14:tracePt t="27284" x="1616075" y="4141788"/>
          <p14:tracePt t="27304" x="1554163" y="4141788"/>
          <p14:tracePt t="27317" x="1466850" y="4132263"/>
          <p14:tracePt t="27334" x="1414463" y="4132263"/>
          <p14:tracePt t="27352" x="1389063" y="4132263"/>
          <p14:tracePt t="27367" x="1362075" y="4132263"/>
          <p14:tracePt t="27385" x="1354138" y="4132263"/>
          <p14:tracePt t="32142" x="1371600" y="4132263"/>
          <p14:tracePt t="32151" x="1379538" y="4132263"/>
          <p14:tracePt t="32159" x="1389063" y="4132263"/>
          <p14:tracePt t="32167" x="1397000" y="4132263"/>
          <p14:tracePt t="32183" x="1414463" y="4132263"/>
          <p14:tracePt t="32199" x="1458913" y="4124325"/>
          <p14:tracePt t="32216" x="1536700" y="4114800"/>
          <p14:tracePt t="32233" x="1589088" y="4114800"/>
          <p14:tracePt t="32250" x="1633538" y="4114800"/>
          <p14:tracePt t="32268" x="1641475" y="4114800"/>
          <p14:tracePt t="32282" x="1651000" y="4114800"/>
          <p14:tracePt t="32314" x="1658938" y="4114800"/>
          <p14:tracePt t="32330" x="1668463" y="4105275"/>
          <p14:tracePt t="32337" x="1676400" y="4105275"/>
          <p14:tracePt t="32349" x="1693863" y="4105275"/>
          <p14:tracePt t="32366" x="1720850" y="4105275"/>
          <p14:tracePt t="32383" x="1728788" y="4105275"/>
          <p14:tracePt t="32399" x="1738313" y="4105275"/>
          <p14:tracePt t="32416" x="1746250" y="4105275"/>
          <p14:tracePt t="32433" x="1755775" y="4105275"/>
          <p14:tracePt t="32435" x="1763713" y="4105275"/>
          <p14:tracePt t="32449" x="1773238" y="4105275"/>
          <p14:tracePt t="32450" x="1781175" y="4105275"/>
          <p14:tracePt t="32466" x="1833563" y="4105275"/>
          <p14:tracePt t="32483" x="1930400" y="4105275"/>
          <p14:tracePt t="32500" x="2035175" y="4105275"/>
          <p14:tracePt t="32516" x="2105025" y="4105275"/>
          <p14:tracePt t="32533" x="2130425" y="4105275"/>
          <p14:tracePt t="32551" x="2147888" y="4105275"/>
          <p14:tracePt t="32568" x="2174875" y="4105275"/>
          <p14:tracePt t="32586" x="2200275" y="4105275"/>
          <p14:tracePt t="32599" x="2235200" y="4105275"/>
          <p14:tracePt t="32616" x="2279650" y="4105275"/>
          <p14:tracePt t="32632" x="2339975" y="4105275"/>
          <p14:tracePt t="32649" x="2384425" y="4105275"/>
          <p14:tracePt t="32650" x="2419350" y="4105275"/>
          <p14:tracePt t="32666" x="2471738" y="4105275"/>
          <p14:tracePt t="32683" x="2514600" y="4105275"/>
          <p14:tracePt t="32685" x="2559050" y="4105275"/>
          <p14:tracePt t="32699" x="2593975" y="4105275"/>
          <p14:tracePt t="32700" x="2636838" y="4105275"/>
          <p14:tracePt t="32716" x="2681288" y="4105275"/>
          <p14:tracePt t="32734" x="2733675" y="4105275"/>
          <p14:tracePt t="32750" x="2751138" y="4105275"/>
          <p14:tracePt t="32766" x="2768600" y="4105275"/>
          <p14:tracePt t="32785" x="2776538" y="4105275"/>
          <p14:tracePt t="32802" x="2794000" y="4097338"/>
          <p14:tracePt t="32816" x="2811463" y="4087813"/>
          <p14:tracePt t="32836" x="2828925" y="4087813"/>
          <p14:tracePt t="32853" x="2838450" y="4087813"/>
          <p14:tracePt t="32895" x="2846388" y="4087813"/>
          <p14:tracePt t="32917" x="2855913" y="4087813"/>
          <p14:tracePt t="32925" x="2863850" y="4087813"/>
          <p14:tracePt t="32933" x="2873375" y="4087813"/>
          <p14:tracePt t="32950" x="2881313" y="4087813"/>
          <p14:tracePt t="33500" x="2908300" y="4087813"/>
          <p14:tracePt t="33505" x="2925763" y="4079875"/>
          <p14:tracePt t="33516" x="2960688" y="4079875"/>
          <p14:tracePt t="33533" x="3021013" y="4079875"/>
          <p14:tracePt t="33550" x="3074988" y="4079875"/>
          <p14:tracePt t="33566" x="3092450" y="4079875"/>
          <p14:tracePt t="33583" x="3127375" y="4079875"/>
          <p14:tracePt t="33599" x="3162300" y="4079875"/>
          <p14:tracePt t="33616" x="3232150" y="4079875"/>
          <p14:tracePt t="33633" x="3336925" y="4079875"/>
          <p14:tracePt t="33649" x="3432175" y="4079875"/>
          <p14:tracePt t="33650" x="3484563" y="4079875"/>
          <p14:tracePt t="33666" x="3529013" y="4079875"/>
          <p14:tracePt t="33667" x="3581400" y="4079875"/>
          <p14:tracePt t="33683" x="3624263" y="4079875"/>
          <p14:tracePt t="33686" x="3694113" y="4079875"/>
          <p14:tracePt t="33699" x="3729038" y="4079875"/>
          <p14:tracePt t="33700" x="3763963" y="4079875"/>
          <p14:tracePt t="33716" x="3808413" y="4079875"/>
          <p14:tracePt t="33733" x="3860800" y="4079875"/>
          <p14:tracePt t="33749" x="3921125" y="4079875"/>
          <p14:tracePt t="33766" x="4000500" y="4079875"/>
          <p14:tracePt t="33782" x="4095750" y="4079875"/>
          <p14:tracePt t="33801" x="4235450" y="4079875"/>
          <p14:tracePt t="33817" x="4349750" y="4079875"/>
          <p14:tracePt t="33836" x="4479925" y="4079875"/>
          <p14:tracePt t="33849" x="4506913" y="4079875"/>
          <p14:tracePt t="33867" x="4549775" y="4079875"/>
          <p14:tracePt t="33882" x="4584700" y="4079875"/>
          <p14:tracePt t="33899" x="4654550" y="4079875"/>
          <p14:tracePt t="33902" x="4699000" y="4070350"/>
          <p14:tracePt t="33916" x="4716463" y="4070350"/>
          <p14:tracePt t="33917" x="4751388" y="4070350"/>
          <p14:tracePt t="33932" x="4768850" y="4070350"/>
          <p14:tracePt t="33934" x="4803775" y="4070350"/>
          <p14:tracePt t="33949" x="4829175" y="4070350"/>
          <p14:tracePt t="33950" x="4864100" y="4070350"/>
          <p14:tracePt t="33966" x="4908550" y="4070350"/>
          <p14:tracePt t="33982" x="4978400" y="4070350"/>
          <p14:tracePt t="33999" x="5073650" y="4070350"/>
          <p14:tracePt t="34017" x="5240338" y="4070350"/>
          <p14:tracePt t="34033" x="5422900" y="4052888"/>
          <p14:tracePt t="34050" x="5537200" y="4052888"/>
          <p14:tracePt t="34066" x="5545138" y="4052888"/>
          <p14:tracePt t="34118" x="5545138" y="4044950"/>
          <p14:tracePt t="34143" x="5545138" y="4035425"/>
          <p14:tracePt t="34153" x="5545138" y="4027488"/>
          <p14:tracePt t="34539" x="5554663" y="4027488"/>
          <p14:tracePt t="34544" x="5580063" y="4027488"/>
          <p14:tracePt t="34553" x="5614988" y="4027488"/>
          <p14:tracePt t="34566" x="5649913" y="4027488"/>
          <p14:tracePt t="34583" x="5667375" y="4027488"/>
          <p14:tracePt t="34601" x="5676900" y="4027488"/>
          <p14:tracePt t="34616" x="5694363" y="4027488"/>
          <p14:tracePt t="34635" x="5711825" y="4027488"/>
          <p14:tracePt t="34649" x="5729288" y="4035425"/>
          <p14:tracePt t="34650" x="5781675" y="4035425"/>
          <p14:tracePt t="34665" x="5834063" y="4052888"/>
          <p14:tracePt t="34682" x="5964238" y="4052888"/>
          <p14:tracePt t="34683" x="6034088" y="4052888"/>
          <p14:tracePt t="34699" x="6051550" y="4052888"/>
          <p14:tracePt t="34700" x="6122988" y="4052888"/>
          <p14:tracePt t="34715" x="6148388" y="4052888"/>
          <p14:tracePt t="34732" x="6183313" y="4052888"/>
          <p14:tracePt t="34749" x="6218238" y="4052888"/>
          <p14:tracePt t="34765" x="6262688" y="4052888"/>
          <p14:tracePt t="34782" x="6350000" y="4062413"/>
          <p14:tracePt t="34800" x="6445250" y="4079875"/>
          <p14:tracePt t="34802" x="6532563" y="4087813"/>
          <p14:tracePt t="34815" x="6602413" y="4087813"/>
          <p14:tracePt t="34835" x="6786563" y="4087813"/>
          <p14:tracePt t="34848" x="6804025" y="4087813"/>
          <p14:tracePt t="34865" x="6856413" y="4087813"/>
          <p14:tracePt t="34884" x="6881813" y="4087813"/>
          <p14:tracePt t="34899" x="6891338" y="4087813"/>
          <p14:tracePt t="34916" x="6908800" y="4087813"/>
          <p14:tracePt t="34917" x="6934200" y="4087813"/>
          <p14:tracePt t="34932" x="6951663" y="4087813"/>
          <p14:tracePt t="34933" x="6986588" y="4087813"/>
          <p14:tracePt t="34949" x="7083425" y="4087813"/>
          <p14:tracePt t="34966" x="7170738" y="4087813"/>
          <p14:tracePt t="34982" x="7258050" y="4087813"/>
          <p14:tracePt t="34999" x="7353300" y="4087813"/>
          <p14:tracePt t="35015" x="7397750" y="4087813"/>
          <p14:tracePt t="35033" x="7423150" y="4087813"/>
          <p14:tracePt t="35049" x="7450138" y="4087813"/>
          <p14:tracePt t="35101" x="7458075" y="4087813"/>
          <p14:tracePt t="35149" x="7467600" y="4087813"/>
          <p14:tracePt t="36287" x="7432675" y="4087813"/>
          <p14:tracePt t="36295" x="7397750" y="4087813"/>
          <p14:tracePt t="36303" x="7310438" y="4105275"/>
          <p14:tracePt t="36316" x="7178675" y="4105275"/>
          <p14:tracePt t="36332" x="6724650" y="4159250"/>
          <p14:tracePt t="36348" x="6288088" y="4219575"/>
          <p14:tracePt t="36365" x="5851525" y="4254500"/>
          <p14:tracePt t="36382" x="5362575" y="4298950"/>
          <p14:tracePt t="36398" x="5170488" y="4324350"/>
          <p14:tracePt t="36415" x="4637088" y="4376738"/>
          <p14:tracePt t="36434" x="4305300" y="4429125"/>
          <p14:tracePt t="36448" x="3878263" y="4498975"/>
          <p14:tracePt t="36465" x="3519488" y="4568825"/>
          <p14:tracePt t="36483" x="3187700" y="4638675"/>
          <p14:tracePt t="36498" x="2978150" y="4691063"/>
          <p14:tracePt t="36515" x="2751138" y="4718050"/>
          <p14:tracePt t="36533" x="2576513" y="4735513"/>
          <p14:tracePt t="36549" x="2392363" y="4752975"/>
          <p14:tracePt t="36565" x="2252663" y="4752975"/>
          <p14:tracePt t="36584" x="2112963" y="4770438"/>
          <p14:tracePt t="36585" x="2025650" y="4770438"/>
          <p14:tracePt t="36599" x="1938338" y="4770438"/>
          <p14:tracePt t="36616" x="1781175" y="4778375"/>
          <p14:tracePt t="36617" x="1711325" y="4778375"/>
          <p14:tracePt t="36634" x="1598613" y="4778375"/>
          <p14:tracePt t="36649" x="1501775" y="4778375"/>
          <p14:tracePt t="36665" x="1389063" y="4778375"/>
          <p14:tracePt t="36682" x="1284288" y="4778375"/>
          <p14:tracePt t="36698" x="1169988" y="4778375"/>
          <p14:tracePt t="36715" x="1100138" y="4778375"/>
          <p14:tracePt t="36732" x="1004888" y="4778375"/>
          <p14:tracePt t="36749" x="900113" y="4752975"/>
          <p14:tracePt t="36766" x="785813" y="4735513"/>
          <p14:tracePt t="36782" x="725488" y="4725988"/>
          <p14:tracePt t="36802" x="638175" y="4718050"/>
          <p14:tracePt t="36815" x="603250" y="4708525"/>
          <p14:tracePt t="36832" x="541338" y="4691063"/>
          <p14:tracePt t="36848" x="481013" y="4673600"/>
          <p14:tracePt t="36865" x="463550" y="4665663"/>
          <p14:tracePt t="36884" x="454025" y="4648200"/>
          <p14:tracePt t="36907" x="446088" y="4638675"/>
          <p14:tracePt t="36916" x="436563" y="4638675"/>
          <p14:tracePt t="36934" x="419100" y="4630738"/>
          <p14:tracePt t="36949" x="411163" y="4621213"/>
          <p14:tracePt t="36987" x="401638" y="4621213"/>
          <p14:tracePt t="37003" x="401638" y="4613275"/>
          <p14:tracePt t="37019" x="401638" y="4603750"/>
          <p14:tracePt t="37026" x="393700" y="4603750"/>
          <p14:tracePt t="37051" x="393700" y="4595813"/>
          <p14:tracePt t="37075" x="393700" y="4586288"/>
          <p14:tracePt t="37091" x="393700" y="4578350"/>
          <p14:tracePt t="37101" x="393700" y="4568825"/>
          <p14:tracePt t="37106" x="393700" y="4560888"/>
          <p14:tracePt t="41413" x="401638" y="4578350"/>
          <p14:tracePt t="41418" x="411163" y="4586288"/>
          <p14:tracePt t="41434" x="419100" y="4613275"/>
          <p14:tracePt t="41435" x="428625" y="4621213"/>
          <p14:tracePt t="41448" x="428625" y="4630738"/>
          <p14:tracePt t="41469" x="428625" y="4638675"/>
          <p14:tracePt t="41480" x="436563" y="4638675"/>
          <p14:tracePt t="41510" x="436563" y="4648200"/>
          <p14:tracePt t="41517" x="446088" y="4656138"/>
          <p14:tracePt t="41532" x="454025" y="4665663"/>
          <p14:tracePt t="41533" x="463550" y="4673600"/>
          <p14:tracePt t="41548" x="463550" y="4683125"/>
          <p14:tracePt t="41549" x="471488" y="4691063"/>
          <p14:tracePt t="41565" x="471488" y="4708525"/>
          <p14:tracePt t="41582" x="488950" y="4718050"/>
          <p14:tracePt t="41598" x="498475" y="4718050"/>
          <p14:tracePt t="41614" x="498475" y="4725988"/>
          <p14:tracePt t="41630" x="515938" y="4752975"/>
          <p14:tracePt t="41647" x="568325" y="4787900"/>
          <p14:tracePt t="41664" x="611188" y="4805363"/>
          <p14:tracePt t="41683" x="663575" y="4840288"/>
          <p14:tracePt t="41685" x="690563" y="4848225"/>
          <p14:tracePt t="41697" x="715963" y="4857750"/>
          <p14:tracePt t="41715" x="768350" y="4857750"/>
          <p14:tracePt t="41731" x="865188" y="4857750"/>
          <p14:tracePt t="41747" x="960438" y="4857750"/>
          <p14:tracePt t="41765" x="1039813" y="4857750"/>
          <p14:tracePt t="41781" x="1057275" y="4857750"/>
          <p14:tracePt t="41816" x="1065213" y="4857750"/>
          <p14:tracePt t="41822" x="1074738" y="4857750"/>
          <p14:tracePt t="41831" x="1100138" y="4857750"/>
          <p14:tracePt t="41848" x="1152525" y="4857750"/>
          <p14:tracePt t="41866" x="1214438" y="4857750"/>
          <p14:tracePt t="41881" x="1309688" y="4857750"/>
          <p14:tracePt t="41899" x="1379538" y="4857750"/>
          <p14:tracePt t="41914" x="1458913" y="4857750"/>
          <p14:tracePt t="41930" x="1519238" y="4857750"/>
          <p14:tracePt t="41949" x="1598613" y="4857750"/>
          <p14:tracePt t="41964" x="1668463" y="4857750"/>
          <p14:tracePt t="41981" x="1720850" y="4857750"/>
          <p14:tracePt t="41997" x="1781175" y="4857750"/>
          <p14:tracePt t="42014" x="1851025" y="4857750"/>
          <p14:tracePt t="42030" x="1965325" y="4857750"/>
          <p14:tracePt t="42049" x="2105025" y="4857750"/>
          <p14:tracePt t="42051" x="2165350" y="4857750"/>
          <p14:tracePt t="42064" x="2287588" y="4857750"/>
          <p14:tracePt t="42083" x="2332038" y="4865688"/>
          <p14:tracePt t="42084" x="2357438" y="4865688"/>
          <p14:tracePt t="42097" x="2366963" y="4865688"/>
          <p14:tracePt t="42098" x="2374900" y="4865688"/>
          <p14:tracePt t="42121" x="2384425" y="4865688"/>
          <p14:tracePt t="42131" x="2392363" y="4865688"/>
          <p14:tracePt t="42147" x="2462213" y="4865688"/>
          <p14:tracePt t="42165" x="2506663" y="4865688"/>
          <p14:tracePt t="42181" x="2541588" y="4865688"/>
          <p14:tracePt t="42198" x="2566988" y="4865688"/>
          <p14:tracePt t="42214" x="2576513" y="4875213"/>
          <p14:tracePt t="42232" x="2593975" y="4875213"/>
          <p14:tracePt t="42247" x="2601913" y="4875213"/>
          <p14:tracePt t="42265" x="2654300" y="4875213"/>
          <p14:tracePt t="42280" x="2663825" y="4875213"/>
          <p14:tracePt t="42324" x="2671763" y="4875213"/>
          <p14:tracePt t="42339" x="2698750" y="4875213"/>
          <p14:tracePt t="42347" x="2706688" y="4875213"/>
          <p14:tracePt t="42355" x="2716213" y="4875213"/>
          <p14:tracePt t="42364" x="2724150" y="4875213"/>
          <p14:tracePt t="42382" x="2741613" y="4875213"/>
          <p14:tracePt t="42403" x="2751138" y="4875213"/>
          <p14:tracePt t="42443" x="2759075" y="4875213"/>
          <p14:tracePt t="42451" x="2768600" y="4875213"/>
          <p14:tracePt t="42463" x="2786063" y="4875213"/>
          <p14:tracePt t="42481" x="2838450" y="4875213"/>
          <p14:tracePt t="42498" x="2846388" y="4875213"/>
          <p14:tracePt t="42550" x="2828925" y="4875213"/>
          <p14:tracePt t="42572" x="2820988" y="4875213"/>
          <p14:tracePt t="42581" x="2811463" y="4875213"/>
          <p14:tracePt t="42975" x="2768600" y="4875213"/>
          <p14:tracePt t="42983" x="2706688" y="4875213"/>
          <p14:tracePt t="42991" x="2636838" y="4875213"/>
          <p14:tracePt t="42999" x="2566988" y="4875213"/>
          <p14:tracePt t="43014" x="2454275" y="4875213"/>
          <p14:tracePt t="43031" x="2384425" y="4875213"/>
          <p14:tracePt t="43047" x="2339975" y="4875213"/>
          <p14:tracePt t="43066" x="2314575" y="4875213"/>
          <p14:tracePt t="43081" x="2262188" y="4875213"/>
          <p14:tracePt t="43098" x="2192338" y="4875213"/>
          <p14:tracePt t="43114" x="2130425" y="4875213"/>
          <p14:tracePt t="43130" x="2060575" y="4875213"/>
          <p14:tracePt t="43147" x="1965325" y="4883150"/>
          <p14:tracePt t="43164" x="1895475" y="4900613"/>
          <p14:tracePt t="43182" x="1851025" y="4910138"/>
          <p14:tracePt t="43225" x="1843088" y="4910138"/>
          <p14:tracePt t="43242" x="1825625" y="4910138"/>
          <p14:tracePt t="43249" x="1816100" y="4910138"/>
          <p14:tracePt t="43256" x="1808163" y="4910138"/>
          <p14:tracePt t="43265" x="1790700" y="4910138"/>
          <p14:tracePt t="43280" x="1763713" y="4910138"/>
          <p14:tracePt t="43297" x="1755775" y="4910138"/>
          <p14:tracePt t="43315" x="1738313" y="4910138"/>
          <p14:tracePt t="43332" x="1738313" y="4918075"/>
          <p14:tracePt t="43349" x="1720850" y="4927600"/>
          <p14:tracePt t="43364" x="1693863" y="4927600"/>
          <p14:tracePt t="43384" x="1668463" y="4935538"/>
          <p14:tracePt t="43397" x="1658938" y="4935538"/>
          <p14:tracePt t="43415" x="1589088" y="4935538"/>
          <p14:tracePt t="43430" x="1546225" y="4945063"/>
          <p14:tracePt t="43447" x="1519238" y="4945063"/>
          <p14:tracePt t="43464" x="1511300" y="4945063"/>
          <p14:tracePt t="43481" x="1501775" y="4945063"/>
          <p14:tracePt t="43654" x="1519238" y="4945063"/>
          <p14:tracePt t="43658" x="1571625" y="4945063"/>
          <p14:tracePt t="43668" x="1616075" y="4945063"/>
          <p14:tracePt t="43680" x="1668463" y="4945063"/>
          <p14:tracePt t="43697" x="1755775" y="4945063"/>
          <p14:tracePt t="43714" x="1781175" y="4945063"/>
          <p14:tracePt t="44385" x="1781175" y="4953000"/>
          <p14:tracePt t="44402" x="1781175" y="4962525"/>
          <p14:tracePt t="44417" x="1781175" y="4979988"/>
          <p14:tracePt t="44425" x="1781175" y="4987925"/>
          <p14:tracePt t="44433" x="1773238" y="4987925"/>
          <p14:tracePt t="44447" x="1773238" y="4997450"/>
          <p14:tracePt t="44463" x="1763713" y="5005388"/>
          <p14:tracePt t="44480" x="1755775" y="5014913"/>
          <p14:tracePt t="44497" x="1755775" y="5022850"/>
          <p14:tracePt t="44517" x="1746250" y="5040313"/>
          <p14:tracePt t="44532" x="1746250" y="5057775"/>
          <p14:tracePt t="44549" x="1746250" y="5067300"/>
          <p14:tracePt t="44564" x="1746250" y="5084763"/>
          <p14:tracePt t="44580" x="1763713" y="5102225"/>
          <p14:tracePt t="44597" x="1790700" y="5119688"/>
          <p14:tracePt t="44613" x="1825625" y="5119688"/>
          <p14:tracePt t="44631" x="1851025" y="5119688"/>
          <p14:tracePt t="44646" x="1895475" y="5127625"/>
          <p14:tracePt t="44663" x="1982788" y="5154613"/>
          <p14:tracePt t="44682" x="2095500" y="5162550"/>
          <p14:tracePt t="44697" x="2217738" y="5189538"/>
          <p14:tracePt t="44714" x="2366963" y="5207000"/>
          <p14:tracePt t="44733" x="2471738" y="5232400"/>
          <p14:tracePt t="44749" x="2566988" y="5232400"/>
          <p14:tracePt t="44763" x="2619375" y="5241925"/>
          <p14:tracePt t="44781" x="2811463" y="5267325"/>
          <p14:tracePt t="44797" x="2925763" y="5267325"/>
          <p14:tracePt t="44814" x="2951163" y="5276850"/>
          <p14:tracePt t="44830" x="2960688" y="5276850"/>
          <p14:tracePt t="44918" x="2968625" y="5276850"/>
          <p14:tracePt t="44926" x="2978150" y="5276850"/>
          <p14:tracePt t="44934" x="2995613" y="5276850"/>
          <p14:tracePt t="44947" x="3003550" y="5276850"/>
          <p14:tracePt t="44949" x="3013075" y="5276850"/>
          <p14:tracePt t="44965" x="3021013" y="5276850"/>
          <p14:tracePt t="45097" x="3021013" y="5294313"/>
          <p14:tracePt t="45482" x="3030538" y="5294313"/>
          <p14:tracePt t="45489" x="3082925" y="5294313"/>
          <p14:tracePt t="45497" x="3117850" y="5294313"/>
          <p14:tracePt t="45514" x="3170238" y="5302250"/>
          <p14:tracePt t="45530" x="3214688" y="5302250"/>
          <p14:tracePt t="45547" x="3232150" y="5302250"/>
          <p14:tracePt t="45565" x="3249613" y="5302250"/>
          <p14:tracePt t="45902" x="3205163" y="5302250"/>
          <p14:tracePt t="45908" x="3127375" y="5302250"/>
          <p14:tracePt t="45917" x="3038475" y="5302250"/>
          <p14:tracePt t="45929" x="2925763" y="5302250"/>
          <p14:tracePt t="45947" x="2706688" y="5302250"/>
          <p14:tracePt t="45965" x="2506663" y="5302250"/>
          <p14:tracePt t="45981" x="2419350" y="5302250"/>
          <p14:tracePt t="45983" x="2401888" y="5302250"/>
          <p14:tracePt t="45997" x="2314575" y="5302250"/>
          <p14:tracePt t="46013" x="2217738" y="5302250"/>
          <p14:tracePt t="46031" x="2130425" y="5302250"/>
          <p14:tracePt t="46046" x="2095500" y="5302250"/>
          <p14:tracePt t="46065" x="2095500" y="5311775"/>
          <p14:tracePt t="46275" x="2087563" y="5311775"/>
          <p14:tracePt t="46278" x="2078038" y="5311775"/>
          <p14:tracePt t="46287" x="2060575" y="5311775"/>
          <p14:tracePt t="46297" x="2025650" y="5311775"/>
          <p14:tracePt t="46313" x="1938338" y="5311775"/>
          <p14:tracePt t="46330" x="1825625" y="5311775"/>
          <p14:tracePt t="46347" x="1755775" y="5329238"/>
          <p14:tracePt t="46363" x="1720850" y="5329238"/>
          <p14:tracePt t="46381" x="1685925" y="5329238"/>
          <p14:tracePt t="46396" x="1651000" y="5329238"/>
          <p14:tracePt t="46413" x="1624013" y="5329238"/>
          <p14:tracePt t="46594" x="1624013" y="5337175"/>
          <p14:tracePt t="47103" x="1624013" y="5354638"/>
          <p14:tracePt t="47108" x="1624013" y="5364163"/>
          <p14:tracePt t="47117" x="1624013" y="5381625"/>
          <p14:tracePt t="47131" x="1624013" y="5389563"/>
          <p14:tracePt t="47147" x="1624013" y="5416550"/>
          <p14:tracePt t="47163" x="1624013" y="5441950"/>
          <p14:tracePt t="47183" x="1598613" y="5495925"/>
          <p14:tracePt t="47196" x="1589088" y="5530850"/>
          <p14:tracePt t="47215" x="1528763" y="5626100"/>
          <p14:tracePt t="47229" x="1519238" y="5653088"/>
          <p14:tracePt t="47246" x="1501775" y="5688013"/>
          <p14:tracePt t="47247" x="1501775" y="5713413"/>
          <p14:tracePt t="47263" x="1493838" y="5730875"/>
          <p14:tracePt t="47264" x="1466850" y="5775325"/>
          <p14:tracePt t="47280" x="1423988" y="5800725"/>
          <p14:tracePt t="47296" x="1389063" y="5835650"/>
          <p14:tracePt t="47313" x="1379538" y="5845175"/>
          <p14:tracePt t="47344" x="1379538" y="5853113"/>
          <p14:tracePt t="47376" x="1379538" y="5870575"/>
          <p14:tracePt t="47392" x="1379538" y="5880100"/>
          <p14:tracePt t="47416" x="1371600" y="5880100"/>
          <p14:tracePt t="47423" x="1371600" y="5888038"/>
          <p14:tracePt t="47523" x="1379538" y="5888038"/>
          <p14:tracePt t="47529" x="1389063" y="5897563"/>
          <p14:tracePt t="47537" x="1397000" y="5897563"/>
          <p14:tracePt t="47546" x="1406525" y="5897563"/>
          <p14:tracePt t="47563" x="1441450" y="5897563"/>
          <p14:tracePt t="47581" x="1511300" y="5905500"/>
          <p14:tracePt t="47596" x="1554163" y="5905500"/>
          <p14:tracePt t="47613" x="1598613" y="5905500"/>
          <p14:tracePt t="47630" x="1624013" y="5905500"/>
          <p14:tracePt t="47647" x="1641475" y="5905500"/>
          <p14:tracePt t="47664" x="1693863" y="5905500"/>
          <p14:tracePt t="47679" x="1720850" y="5905500"/>
          <p14:tracePt t="47680" x="1746250" y="5905500"/>
          <p14:tracePt t="47696" x="1773238" y="5905500"/>
          <p14:tracePt t="47756" x="1781175" y="5905500"/>
          <p14:tracePt t="47761" x="1808163" y="5905500"/>
          <p14:tracePt t="47771" x="1843088" y="5905500"/>
          <p14:tracePt t="47779" x="1851025" y="5905500"/>
          <p14:tracePt t="47796" x="1903413" y="5905500"/>
          <p14:tracePt t="47815" x="1947863" y="5905500"/>
          <p14:tracePt t="47832" x="2008188" y="5905500"/>
          <p14:tracePt t="47848" x="2078038" y="5905500"/>
          <p14:tracePt t="47865" x="2139950" y="5905500"/>
          <p14:tracePt t="47881" x="2157413" y="5897563"/>
          <p14:tracePt t="47896" x="2165350" y="5897563"/>
          <p14:tracePt t="50246" x="2174875" y="5897563"/>
          <p14:tracePt t="50253" x="2174875" y="5888038"/>
          <p14:tracePt t="50270" x="2182813" y="5888038"/>
          <p14:tracePt t="50293" x="2192338" y="5880100"/>
          <p14:tracePt t="50303" x="2200275" y="5870575"/>
          <p14:tracePt t="50312" x="2227263" y="5835650"/>
          <p14:tracePt t="50329" x="2287588" y="5757863"/>
          <p14:tracePt t="50349" x="2366963" y="5661025"/>
          <p14:tracePt t="50362" x="2374900" y="5653088"/>
          <p14:tracePt t="50379" x="2392363" y="5618163"/>
          <p14:tracePt t="50395" x="2436813" y="5538788"/>
          <p14:tracePt t="50412" x="2532063" y="5364163"/>
          <p14:tracePt t="50413" x="2601913" y="5241925"/>
          <p14:tracePt t="50429" x="2803525" y="4883150"/>
          <p14:tracePt t="50445" x="3003550" y="4473575"/>
          <p14:tracePt t="50463" x="3152775" y="4132263"/>
          <p14:tracePt t="50479" x="3267075" y="3930650"/>
          <p14:tracePt t="50495" x="3432175" y="3730625"/>
          <p14:tracePt t="50512" x="3721100" y="3468688"/>
          <p14:tracePt t="50529" x="4122738" y="3084513"/>
          <p14:tracePt t="50545" x="4392613" y="2673350"/>
          <p14:tracePt t="50562" x="4479925" y="2314575"/>
          <p14:tracePt t="50580" x="4479925" y="2035175"/>
          <p14:tracePt t="50595" x="4445000" y="1887538"/>
          <p14:tracePt t="50778" x="4462463" y="1852613"/>
          <p14:tracePt t="50787" x="4541838" y="1765300"/>
          <p14:tracePt t="50795" x="4646613" y="1643063"/>
          <p14:tracePt t="50812" x="4751388" y="1344613"/>
          <p14:tracePt t="50828" x="4856163" y="1030288"/>
          <p14:tracePt t="50845" x="4968875" y="812800"/>
          <p14:tracePt t="50865" x="5195888" y="576263"/>
          <p14:tracePt t="50878" x="5292725" y="506413"/>
          <p14:tracePt t="50895" x="5432425" y="366713"/>
          <p14:tracePt t="50897" x="5510213" y="306388"/>
          <p14:tracePt t="50915" x="5632450" y="184150"/>
          <p14:tracePt t="50930" x="5737225" y="114300"/>
          <p14:tracePt t="50945" x="5868988" y="61913"/>
          <p14:tracePt t="50963" x="5946775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コンテンツ プレースホルダー 3">
            <a:extLst>
              <a:ext uri="{FF2B5EF4-FFF2-40B4-BE49-F238E27FC236}">
                <a16:creationId xmlns:a16="http://schemas.microsoft.com/office/drawing/2014/main" id="{63B0BEF4-7ACD-7319-A6AC-DE6B6A48B73A}"/>
              </a:ext>
            </a:extLst>
          </p:cNvPr>
          <p:cNvSpPr txBox="1">
            <a:spLocks/>
          </p:cNvSpPr>
          <p:nvPr/>
        </p:nvSpPr>
        <p:spPr>
          <a:xfrm>
            <a:off x="682589" y="1532616"/>
            <a:ext cx="5401578" cy="4709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ea typeface="Calibri" panose="020F0502020204030204" pitchFamily="34" charset="0"/>
              </a:rPr>
              <a:t>Mean Scores of Agents in the Tournament </a:t>
            </a:r>
            <a:endParaRPr lang="ja-JP" altLang="en-US" sz="24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D48C33C-A70A-4684-95EA-E37DBFF4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Experimental Results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6F28D6-5FFA-1871-3442-0F422DE18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aphicFrame>
        <p:nvGraphicFramePr>
          <p:cNvPr id="10" name="表 13">
            <a:extLst>
              <a:ext uri="{FF2B5EF4-FFF2-40B4-BE49-F238E27FC236}">
                <a16:creationId xmlns:a16="http://schemas.microsoft.com/office/drawing/2014/main" id="{D0D9A039-2741-54FE-C668-3CF7A71D0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48561"/>
              </p:ext>
            </p:extLst>
          </p:nvPr>
        </p:nvGraphicFramePr>
        <p:xfrm>
          <a:off x="682589" y="1986602"/>
          <a:ext cx="7344815" cy="1207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7977">
                  <a:extLst>
                    <a:ext uri="{9D8B030D-6E8A-4147-A177-3AD203B41FA5}">
                      <a16:colId xmlns:a16="http://schemas.microsoft.com/office/drawing/2014/main" val="3918674700"/>
                    </a:ext>
                  </a:extLst>
                </a:gridCol>
                <a:gridCol w="1604039">
                  <a:extLst>
                    <a:ext uri="{9D8B030D-6E8A-4147-A177-3AD203B41FA5}">
                      <a16:colId xmlns:a16="http://schemas.microsoft.com/office/drawing/2014/main" val="1842819348"/>
                    </a:ext>
                  </a:extLst>
                </a:gridCol>
                <a:gridCol w="1688463">
                  <a:extLst>
                    <a:ext uri="{9D8B030D-6E8A-4147-A177-3AD203B41FA5}">
                      <a16:colId xmlns:a16="http://schemas.microsoft.com/office/drawing/2014/main" val="1626606938"/>
                    </a:ext>
                  </a:extLst>
                </a:gridCol>
                <a:gridCol w="1574336">
                  <a:extLst>
                    <a:ext uri="{9D8B030D-6E8A-4147-A177-3AD203B41FA5}">
                      <a16:colId xmlns:a16="http://schemas.microsoft.com/office/drawing/2014/main" val="1038525155"/>
                    </a:ext>
                  </a:extLst>
                </a:gridCol>
              </a:tblGrid>
              <a:tr h="402581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 steps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steps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200 steps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814860"/>
                  </a:ext>
                </a:extLst>
              </a:tr>
              <a:tr h="4025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err="1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PriceTrendAgent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1.0109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0.9914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0.8103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95549"/>
                  </a:ext>
                </a:extLst>
              </a:tr>
              <a:tr h="40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CautiousStdAgent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1.0020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0.9803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0.8102</a:t>
                      </a:r>
                      <a:endParaRPr kumimoji="1" lang="ja-JP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721453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A8BE6388-0714-73CD-C45E-CB21F02567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3202"/>
          <a:stretch>
            <a:fillRect/>
          </a:stretch>
        </p:blipFill>
        <p:spPr>
          <a:xfrm>
            <a:off x="682590" y="3516015"/>
            <a:ext cx="4023709" cy="15941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B07D07-6757-DB2E-FD5F-0EA80AEC97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253"/>
          <a:stretch>
            <a:fillRect/>
          </a:stretch>
        </p:blipFill>
        <p:spPr>
          <a:xfrm>
            <a:off x="682589" y="5110159"/>
            <a:ext cx="4023709" cy="911129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205DEED-DB6D-B601-DC0D-669BBB5ACBA6}"/>
              </a:ext>
            </a:extLst>
          </p:cNvPr>
          <p:cNvCxnSpPr/>
          <p:nvPr/>
        </p:nvCxnSpPr>
        <p:spPr>
          <a:xfrm>
            <a:off x="755576" y="5110159"/>
            <a:ext cx="395072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6A8967C1-0A18-464E-73F1-4BCB01EE9F22}"/>
              </a:ext>
            </a:extLst>
          </p:cNvPr>
          <p:cNvSpPr txBox="1">
            <a:spLocks/>
          </p:cNvSpPr>
          <p:nvPr/>
        </p:nvSpPr>
        <p:spPr>
          <a:xfrm>
            <a:off x="5103959" y="3516016"/>
            <a:ext cx="3356473" cy="2362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ja-JP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600" dirty="0">
                <a:ea typeface="Calibri" panose="020F0502020204030204" pitchFamily="34" charset="0"/>
              </a:rPr>
              <a:t>Last online tournament </a:t>
            </a:r>
            <a:br>
              <a:rPr lang="en-US" altLang="ja-JP" sz="2600" dirty="0">
                <a:ea typeface="Calibri" panose="020F0502020204030204" pitchFamily="34" charset="0"/>
              </a:rPr>
            </a:br>
            <a:r>
              <a:rPr lang="en-US" altLang="ja-JP" sz="2600" dirty="0">
                <a:ea typeface="Calibri" panose="020F0502020204030204" pitchFamily="34" charset="0"/>
              </a:rPr>
              <a:t>on June 11, 2025</a:t>
            </a:r>
          </a:p>
          <a:p>
            <a:pPr marL="0" indent="0">
              <a:buNone/>
            </a:pPr>
            <a:r>
              <a:rPr lang="en-US" altLang="ja-JP" sz="3000" b="1" dirty="0" err="1">
                <a:solidFill>
                  <a:srgbClr val="FF0000"/>
                </a:solidFill>
                <a:ea typeface="Calibri" panose="020F0502020204030204" pitchFamily="34" charset="0"/>
              </a:rPr>
              <a:t>PriceTrendAgent</a:t>
            </a:r>
            <a:r>
              <a:rPr lang="en-US" altLang="ja-JP" sz="3000" b="1" dirty="0">
                <a:solidFill>
                  <a:srgbClr val="FF0000"/>
                </a:solidFill>
                <a:ea typeface="Calibri" panose="020F0502020204030204" pitchFamily="34" charset="0"/>
              </a:rPr>
              <a:t> is ranked 4th,</a:t>
            </a:r>
          </a:p>
          <a:p>
            <a:pPr marL="0" indent="0">
              <a:buNone/>
            </a:pPr>
            <a:r>
              <a:rPr lang="en-US" altLang="ja-JP" sz="2600" dirty="0"/>
              <a:t>outperforming the base agent</a:t>
            </a:r>
            <a:endParaRPr lang="en-US" altLang="ja-JP" sz="2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432069A4-2467-9E46-D39F-ECD1CACC636D}"/>
              </a:ext>
            </a:extLst>
          </p:cNvPr>
          <p:cNvSpPr txBox="1">
            <a:spLocks/>
          </p:cNvSpPr>
          <p:nvPr/>
        </p:nvSpPr>
        <p:spPr>
          <a:xfrm>
            <a:off x="1259632" y="4697420"/>
            <a:ext cx="2592288" cy="3847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err="1">
                <a:ea typeface="Calibri" panose="020F0502020204030204" pitchFamily="34" charset="0"/>
              </a:rPr>
              <a:t>PenguinAgent</a:t>
            </a:r>
            <a:r>
              <a:rPr lang="en-US" altLang="ja-JP" sz="2000" dirty="0">
                <a:ea typeface="Calibri" panose="020F0502020204030204" pitchFamily="34" charset="0"/>
              </a:rPr>
              <a:t> </a:t>
            </a:r>
            <a:endParaRPr lang="ja-JP" altLang="en-US" sz="20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536137B3-2E5A-AC6F-12BD-77AF62BB8CDF}"/>
              </a:ext>
            </a:extLst>
          </p:cNvPr>
          <p:cNvSpPr txBox="1">
            <a:spLocks/>
          </p:cNvSpPr>
          <p:nvPr/>
        </p:nvSpPr>
        <p:spPr>
          <a:xfrm>
            <a:off x="1259632" y="5181018"/>
            <a:ext cx="2592288" cy="3847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err="1">
                <a:ea typeface="Calibri" panose="020F0502020204030204" pitchFamily="34" charset="0"/>
              </a:rPr>
              <a:t>PriceTrendAgent</a:t>
            </a:r>
            <a:r>
              <a:rPr lang="en-US" altLang="ja-JP" sz="2000" dirty="0">
                <a:ea typeface="Calibri" panose="020F0502020204030204" pitchFamily="34" charset="0"/>
              </a:rPr>
              <a:t> </a:t>
            </a:r>
            <a:endParaRPr lang="ja-JP" altLang="en-US" sz="20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FD79C8C9-01B9-DD6F-F52F-FC3E6ADCB1C3}"/>
              </a:ext>
            </a:extLst>
          </p:cNvPr>
          <p:cNvSpPr txBox="1">
            <a:spLocks/>
          </p:cNvSpPr>
          <p:nvPr/>
        </p:nvSpPr>
        <p:spPr>
          <a:xfrm>
            <a:off x="1259632" y="5632724"/>
            <a:ext cx="2592288" cy="3847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err="1">
                <a:ea typeface="Calibri" panose="020F0502020204030204" pitchFamily="34" charset="0"/>
              </a:rPr>
              <a:t>CautiousStdAgent</a:t>
            </a:r>
            <a:r>
              <a:rPr lang="en-US" altLang="ja-JP" sz="2000" dirty="0">
                <a:ea typeface="Calibri" panose="020F0502020204030204" pitchFamily="34" charset="0"/>
              </a:rPr>
              <a:t> </a:t>
            </a:r>
            <a:endParaRPr lang="ja-JP" altLang="en-US" sz="20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pic>
        <p:nvPicPr>
          <p:cNvPr id="28" name="オーディオ 27">
            <a:hlinkClick r:id="" action="ppaction://media"/>
            <a:extLst>
              <a:ext uri="{FF2B5EF4-FFF2-40B4-BE49-F238E27FC236}">
                <a16:creationId xmlns:a16="http://schemas.microsoft.com/office/drawing/2014/main" id="{BE4FA655-A5AC-C84A-10A4-565F26975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24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4"/>
    </mc:Choice>
    <mc:Fallback xmlns="">
      <p:transition spd="slow" advTm="1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37" x="6270625" y="69850"/>
          <p14:tracePt t="8844" x="6245225" y="104775"/>
          <p14:tracePt t="8866" x="6183313" y="192088"/>
          <p14:tracePt t="8883" x="6113463" y="296863"/>
          <p14:tracePt t="8901" x="5991225" y="506413"/>
          <p14:tracePt t="8917" x="5946775" y="585788"/>
          <p14:tracePt t="8918" x="5894388" y="681038"/>
          <p14:tracePt t="8933" x="5789613" y="855663"/>
          <p14:tracePt t="8951" x="5702300" y="987425"/>
          <p14:tracePt t="8966" x="5624513" y="1117600"/>
          <p14:tracePt t="8983" x="5554663" y="1249363"/>
          <p14:tracePt t="9001" x="5502275" y="1336675"/>
          <p14:tracePt t="9020" x="5467350" y="1416050"/>
          <p14:tracePt t="9033" x="5467350" y="1433513"/>
          <p14:tracePt t="9263" x="5467350" y="1441450"/>
          <p14:tracePt t="9288" x="5467350" y="1468438"/>
          <p14:tracePt t="9294" x="5467350" y="1485900"/>
          <p14:tracePt t="9303" x="5457825" y="1503363"/>
          <p14:tracePt t="9317" x="5440363" y="1528763"/>
          <p14:tracePt t="9334" x="5422900" y="1598613"/>
          <p14:tracePt t="9350" x="5397500" y="1685925"/>
          <p14:tracePt t="9367" x="5362575" y="1755775"/>
          <p14:tracePt t="9368" x="5345113" y="1800225"/>
          <p14:tracePt t="9383" x="5335588" y="1817688"/>
          <p14:tracePt t="9400" x="5300663" y="1887538"/>
          <p14:tracePt t="9416" x="5292725" y="1905000"/>
          <p14:tracePt t="9417" x="5283200" y="1930400"/>
          <p14:tracePt t="9433" x="5265738" y="1992313"/>
          <p14:tracePt t="9450" x="5257800" y="2044700"/>
          <p14:tracePt t="9467" x="5257800" y="2105025"/>
          <p14:tracePt t="9484" x="5248275" y="2174875"/>
          <p14:tracePt t="9500" x="5248275" y="2244725"/>
          <p14:tracePt t="9516" x="5248275" y="2297113"/>
          <p14:tracePt t="9534" x="5230813" y="2366963"/>
          <p14:tracePt t="9553" x="5230813" y="2446338"/>
          <p14:tracePt t="9567" x="5230813" y="2481263"/>
          <p14:tracePt t="9568" x="5230813" y="2516188"/>
          <p14:tracePt t="9583" x="5230813" y="2568575"/>
          <p14:tracePt t="9601" x="5222875" y="2646363"/>
          <p14:tracePt t="9602" x="5222875" y="2681288"/>
          <p14:tracePt t="9616" x="5222875" y="2716213"/>
          <p14:tracePt t="9633" x="5195888" y="2795588"/>
          <p14:tracePt t="9651" x="5187950" y="2909888"/>
          <p14:tracePt t="9667" x="5170488" y="2962275"/>
          <p14:tracePt t="9668" x="5170488" y="3014663"/>
          <p14:tracePt t="9683" x="5160963" y="3127375"/>
          <p14:tracePt t="9699" x="5160963" y="3224213"/>
          <p14:tracePt t="9717" x="5143500" y="3328988"/>
          <p14:tracePt t="9735" x="5143500" y="3398838"/>
          <p14:tracePt t="9751" x="5143500" y="3451225"/>
          <p14:tracePt t="9767" x="5143500" y="3511550"/>
          <p14:tracePt t="9783" x="5143500" y="3556000"/>
          <p14:tracePt t="9803" x="5143500" y="3625850"/>
          <p14:tracePt t="9816" x="5143500" y="3651250"/>
          <p14:tracePt t="9833" x="5143500" y="3678238"/>
          <p14:tracePt t="9850" x="5143500" y="3721100"/>
          <p14:tracePt t="9867" x="5143500" y="3765550"/>
          <p14:tracePt t="9883" x="5160963" y="3790950"/>
          <p14:tracePt t="9884" x="5170488" y="3817938"/>
          <p14:tracePt t="9900" x="5170488" y="3835400"/>
          <p14:tracePt t="9916" x="5178425" y="3852863"/>
          <p14:tracePt t="9918" x="5178425" y="3860800"/>
          <p14:tracePt t="9933" x="5178425" y="3905250"/>
          <p14:tracePt t="9951" x="5178425" y="3930650"/>
          <p14:tracePt t="9966" x="5187950" y="3965575"/>
          <p14:tracePt t="9984" x="5195888" y="3983038"/>
          <p14:tracePt t="10001" x="5195888" y="4000500"/>
          <p14:tracePt t="10018" x="5205413" y="4035425"/>
          <p14:tracePt t="10033" x="5205413" y="4070350"/>
          <p14:tracePt t="10053" x="5213350" y="4105275"/>
          <p14:tracePt t="10054" x="5213350" y="4114800"/>
          <p14:tracePt t="10066" x="5213350" y="4124325"/>
          <p14:tracePt t="10083" x="5230813" y="4141788"/>
          <p14:tracePt t="10100" x="5230813" y="4167188"/>
          <p14:tracePt t="10116" x="5230813" y="4176713"/>
          <p14:tracePt t="10117" x="5230813" y="4184650"/>
          <p14:tracePt t="10133" x="5230813" y="4194175"/>
          <p14:tracePt t="10263" x="5240338" y="4202113"/>
          <p14:tracePt t="10288" x="5248275" y="4202113"/>
          <p14:tracePt t="10303" x="5248275" y="4219575"/>
          <p14:tracePt t="10311" x="5257800" y="4219575"/>
          <p14:tracePt t="10320" x="5265738" y="4229100"/>
          <p14:tracePt t="10333" x="5275263" y="4237038"/>
          <p14:tracePt t="10334" x="5292725" y="4237038"/>
          <p14:tracePt t="10350" x="5310188" y="4254500"/>
          <p14:tracePt t="10366" x="5345113" y="4271963"/>
          <p14:tracePt t="10383" x="5362575" y="4289425"/>
          <p14:tracePt t="10401" x="5380038" y="4306888"/>
          <p14:tracePt t="10417" x="5397500" y="4351338"/>
          <p14:tracePt t="10433" x="5405438" y="4359275"/>
          <p14:tracePt t="10434" x="5405438" y="4386263"/>
          <p14:tracePt t="10450" x="5432425" y="4403725"/>
          <p14:tracePt t="10466" x="5440363" y="4438650"/>
          <p14:tracePt t="10484" x="5449888" y="4464050"/>
          <p14:tracePt t="10501" x="5449888" y="4498975"/>
          <p14:tracePt t="10517" x="5449888" y="4533900"/>
          <p14:tracePt t="10533" x="5457825" y="4551363"/>
          <p14:tracePt t="10550" x="5457825" y="4568825"/>
          <p14:tracePt t="10566" x="5457825" y="4586288"/>
          <p14:tracePt t="10583" x="5457825" y="4595813"/>
          <p14:tracePt t="10584" x="5457825" y="4603750"/>
          <p14:tracePt t="10649" x="5457825" y="4621213"/>
          <p14:tracePt t="10656" x="5467350" y="4630738"/>
          <p14:tracePt t="10667" x="5467350" y="4656138"/>
          <p14:tracePt t="10683" x="5475288" y="4683125"/>
          <p14:tracePt t="10700" x="5484813" y="4708525"/>
          <p14:tracePt t="10739" x="5484813" y="4718050"/>
          <p14:tracePt t="10754" x="5484813" y="4725988"/>
          <p14:tracePt t="10770" x="5484813" y="4743450"/>
          <p14:tracePt t="10778" x="5484813" y="4752975"/>
          <p14:tracePt t="10786" x="5484813" y="4770438"/>
          <p14:tracePt t="10801" x="5484813" y="4778375"/>
          <p14:tracePt t="10817" x="5484813" y="4805363"/>
          <p14:tracePt t="10835" x="5484813" y="4813300"/>
          <p14:tracePt t="10852" x="5484813" y="4822825"/>
          <p14:tracePt t="10867" x="5484813" y="4830763"/>
          <p14:tracePt t="10883" x="5502275" y="4848225"/>
          <p14:tracePt t="10899" x="5502275" y="4857750"/>
          <p14:tracePt t="10917" x="5502275" y="4865688"/>
          <p14:tracePt t="10982" x="5502275" y="4875213"/>
          <p14:tracePt t="11045" x="5502275" y="4883150"/>
          <p14:tracePt t="11052" x="5502275" y="4892675"/>
          <p14:tracePt t="11069" x="5502275" y="4900613"/>
          <p14:tracePt t="11083" x="5502275" y="4910138"/>
          <p14:tracePt t="11100" x="5502275" y="4918075"/>
          <p14:tracePt t="11116" x="5502275" y="4935538"/>
          <p14:tracePt t="11134" x="5502275" y="4945063"/>
          <p14:tracePt t="11149" x="5502275" y="4962525"/>
          <p14:tracePt t="11166" x="5502275" y="4997450"/>
          <p14:tracePt t="11183" x="5502275" y="5032375"/>
          <p14:tracePt t="11199" x="5502275" y="5049838"/>
          <p14:tracePt t="11217" x="5502275" y="5067300"/>
          <p14:tracePt t="11233" x="5502275" y="5075238"/>
          <p14:tracePt t="11255" x="5492750" y="5127625"/>
          <p14:tracePt t="11266" x="5492750" y="5145088"/>
          <p14:tracePt t="11283" x="5484813" y="5207000"/>
          <p14:tracePt t="11301" x="5484813" y="5224463"/>
          <p14:tracePt t="11317" x="5484813" y="5232400"/>
          <p14:tracePt t="11359" x="5484813" y="5241925"/>
          <p14:tracePt t="11367" x="5484813" y="5249863"/>
          <p14:tracePt t="11374" x="5484813" y="5276850"/>
          <p14:tracePt t="11383" x="5484813" y="5284788"/>
          <p14:tracePt t="11399" x="5492750" y="5302250"/>
          <p14:tracePt t="11418" x="5492750" y="5311775"/>
          <p14:tracePt t="13713" x="5502275" y="5311775"/>
          <p14:tracePt t="13718" x="5510213" y="5311775"/>
          <p14:tracePt t="13732" x="5510213" y="5302250"/>
          <p14:tracePt t="13749" x="5537200" y="5232400"/>
          <p14:tracePt t="13766" x="5562600" y="5154613"/>
          <p14:tracePt t="13782" x="5589588" y="5110163"/>
          <p14:tracePt t="13800" x="5624513" y="5067300"/>
          <p14:tracePt t="13816" x="5649913" y="5040313"/>
          <p14:tracePt t="13833" x="5676900" y="5005388"/>
          <p14:tracePt t="13851" x="5764213" y="4892675"/>
          <p14:tracePt t="13866" x="5929313" y="4656138"/>
          <p14:tracePt t="13884" x="6051550" y="4421188"/>
          <p14:tracePt t="13899" x="6122988" y="4316413"/>
          <p14:tracePt t="13915" x="6210300" y="4176713"/>
          <p14:tracePt t="13932" x="6297613" y="4044950"/>
          <p14:tracePt t="13949" x="6462713" y="3808413"/>
          <p14:tracePt t="13965" x="6629400" y="3459163"/>
          <p14:tracePt t="13982" x="6759575" y="3014663"/>
          <p14:tracePt t="14001" x="6811963" y="2541588"/>
          <p14:tracePt t="14016" x="6846888" y="2192338"/>
          <p14:tracePt t="14034" x="6899275" y="1825625"/>
          <p14:tracePt t="14052" x="6934200" y="1581150"/>
          <p14:tracePt t="14065" x="6969125" y="1450975"/>
          <p14:tracePt t="14084" x="7004050" y="942975"/>
          <p14:tracePt t="14101" x="6996113" y="593725"/>
          <p14:tracePt t="14116" x="6961188" y="279400"/>
          <p14:tracePt t="14135" x="6943725" y="174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A3FAEC-35FF-1670-7EE0-DD2B60DB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7FB20F-4F8E-173F-0BD1-3EFBFF921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88F59A4-4172-318D-C359-C5C7DB243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43204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en-US" altLang="ja-JP" sz="2800" dirty="0">
                <a:ea typeface="Calibri" panose="020F0502020204030204" pitchFamily="34" charset="0"/>
              </a:rPr>
              <a:t>We developed </a:t>
            </a:r>
            <a:r>
              <a:rPr lang="en-US" altLang="ja-JP" sz="2800" dirty="0" err="1">
                <a:ea typeface="Calibri" panose="020F0502020204030204" pitchFamily="34" charset="0"/>
              </a:rPr>
              <a:t>PriceTrendAgent</a:t>
            </a:r>
            <a:r>
              <a:rPr kumimoji="1" lang="en-US" altLang="ja-JP" sz="2800" dirty="0">
                <a:ea typeface="Calibri" panose="020F0502020204030204" pitchFamily="34" charset="0"/>
              </a:rPr>
              <a:t> based on </a:t>
            </a:r>
            <a:r>
              <a:rPr lang="en-US" altLang="ja-JP" sz="2800" dirty="0" err="1">
                <a:ea typeface="Calibri" panose="020F0502020204030204" pitchFamily="34" charset="0"/>
              </a:rPr>
              <a:t>CautiousStdAgent</a:t>
            </a:r>
            <a:r>
              <a:rPr lang="en-US" altLang="ja-JP" sz="2800" dirty="0">
                <a:ea typeface="Calibri" panose="020F0502020204030204" pitchFamily="34" charset="0"/>
              </a:rPr>
              <a:t>.</a:t>
            </a:r>
            <a:endParaRPr kumimoji="1" lang="en-US" altLang="ja-JP" sz="2800" dirty="0"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uses </a:t>
            </a:r>
            <a:r>
              <a:rPr lang="en-US" altLang="ja-JP" sz="2800" b="1" dirty="0">
                <a:solidFill>
                  <a:srgbClr val="FF0000"/>
                </a:solidFill>
              </a:rPr>
              <a:t>partner scoring </a:t>
            </a:r>
            <a:r>
              <a:rPr lang="en-US" altLang="ja-JP" sz="2800" dirty="0"/>
              <a:t>and proposal adjustments based on </a:t>
            </a:r>
            <a:r>
              <a:rPr lang="en-US" altLang="ja-JP" sz="2800" b="1" dirty="0">
                <a:solidFill>
                  <a:srgbClr val="FF0000"/>
                </a:solidFill>
              </a:rPr>
              <a:t>market trends</a:t>
            </a:r>
            <a:r>
              <a:rPr lang="en-US" altLang="ja-JP" sz="2800" dirty="0"/>
              <a:t>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Future work includes adopting forward-looking strategies and optimizing the parameters.</a:t>
            </a:r>
            <a:endParaRPr kumimoji="1" lang="en-US" altLang="ja-JP" sz="2800" dirty="0">
              <a:ea typeface="Calibri" panose="020F0502020204030204" pitchFamily="34" charset="0"/>
            </a:endParaRPr>
          </a:p>
        </p:txBody>
      </p:sp>
      <p:pic>
        <p:nvPicPr>
          <p:cNvPr id="43" name="オーディオ 42">
            <a:hlinkClick r:id="" action="ppaction://media"/>
            <a:extLst>
              <a:ext uri="{FF2B5EF4-FFF2-40B4-BE49-F238E27FC236}">
                <a16:creationId xmlns:a16="http://schemas.microsoft.com/office/drawing/2014/main" id="{6FA7F7BF-C4CC-14E8-FBE6-FA3A6CB8CB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0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27"/>
    </mc:Choice>
    <mc:Fallback xmlns="">
      <p:transition spd="slow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2" x="3624263" y="61913"/>
          <p14:tracePt t="3621" x="3362325" y="114300"/>
          <p14:tracePt t="3633" x="3162300" y="174625"/>
          <p14:tracePt t="3652" x="2951163" y="236538"/>
          <p14:tracePt t="3653" x="2838450" y="271463"/>
          <p14:tracePt t="3666" x="2741613" y="314325"/>
          <p14:tracePt t="3683" x="2663825" y="366713"/>
          <p14:tracePt t="3702" x="2471738" y="558800"/>
          <p14:tracePt t="3716" x="2392363" y="646113"/>
          <p14:tracePt t="3733" x="2279650" y="820738"/>
          <p14:tracePt t="3735" x="2235200" y="890588"/>
          <p14:tracePt t="3750" x="2147888" y="1030288"/>
          <p14:tracePt t="3767" x="2122488" y="1074738"/>
          <p14:tracePt t="3783" x="2087563" y="1135063"/>
          <p14:tracePt t="3802" x="2060575" y="1239838"/>
          <p14:tracePt t="3817" x="2043113" y="1389063"/>
          <p14:tracePt t="3833" x="2043113" y="1581150"/>
          <p14:tracePt t="3852" x="2025650" y="1782763"/>
          <p14:tracePt t="3867" x="2025650" y="1957388"/>
          <p14:tracePt t="3883" x="2025650" y="2017713"/>
          <p14:tracePt t="3921" x="2025650" y="2027238"/>
          <p14:tracePt t="3926" x="2035175" y="2027238"/>
          <p14:tracePt t="3936" x="2060575" y="2027238"/>
          <p14:tracePt t="3950" x="2112963" y="2027238"/>
          <p14:tracePt t="3966" x="2227263" y="2035175"/>
          <p14:tracePt t="3983" x="2322513" y="2035175"/>
          <p14:tracePt t="4002" x="2489200" y="1992313"/>
          <p14:tracePt t="4017" x="2524125" y="1982788"/>
          <p14:tracePt t="4018" x="2689225" y="1965325"/>
          <p14:tracePt t="4034" x="3003550" y="1947863"/>
          <p14:tracePt t="4050" x="3240088" y="1947863"/>
          <p14:tracePt t="4066" x="3484563" y="1947863"/>
          <p14:tracePt t="4083" x="3641725" y="1947863"/>
          <p14:tracePt t="4100" x="3711575" y="1922463"/>
          <p14:tracePt t="4117" x="3729038" y="1905000"/>
          <p14:tracePt t="4133" x="3790950" y="1895475"/>
          <p14:tracePt t="4153" x="3913188" y="1922463"/>
          <p14:tracePt t="4166" x="3948113" y="1922463"/>
          <p14:tracePt t="4183" x="4060825" y="1922463"/>
          <p14:tracePt t="4184" x="4105275" y="1922463"/>
          <p14:tracePt t="4201" x="4227513" y="1905000"/>
          <p14:tracePt t="4217" x="4270375" y="1905000"/>
          <p14:tracePt t="4234" x="4279900" y="1905000"/>
          <p14:tracePt t="4266" x="4297363" y="1905000"/>
          <p14:tracePt t="4274" x="4332288" y="1905000"/>
          <p14:tracePt t="4283" x="4357688" y="1905000"/>
          <p14:tracePt t="4300" x="4454525" y="1905000"/>
          <p14:tracePt t="4316" x="4514850" y="1905000"/>
          <p14:tracePt t="4333" x="4541838" y="1905000"/>
          <p14:tracePt t="4350" x="4576763" y="1905000"/>
          <p14:tracePt t="4367" x="4629150" y="1930400"/>
          <p14:tracePt t="4383" x="4716463" y="1930400"/>
          <p14:tracePt t="4403" x="4768850" y="1922463"/>
          <p14:tracePt t="5074" x="4759325" y="1922463"/>
          <p14:tracePt t="5078" x="4724400" y="1922463"/>
          <p14:tracePt t="5088" x="4689475" y="1922463"/>
          <p14:tracePt t="5100" x="4672013" y="1922463"/>
          <p14:tracePt t="5116" x="4602163" y="1930400"/>
          <p14:tracePt t="5134" x="4532313" y="1930400"/>
          <p14:tracePt t="5151" x="4427538" y="1930400"/>
          <p14:tracePt t="5166" x="4332288" y="1930400"/>
          <p14:tracePt t="5185" x="4217988" y="1930400"/>
          <p14:tracePt t="5199" x="4165600" y="1939925"/>
          <p14:tracePt t="5216" x="4070350" y="1939925"/>
          <p14:tracePt t="5233" x="3843338" y="1965325"/>
          <p14:tracePt t="5250" x="3676650" y="1982788"/>
          <p14:tracePt t="5266" x="3589338" y="1992313"/>
          <p14:tracePt t="5283" x="3449638" y="2017713"/>
          <p14:tracePt t="5299" x="3309938" y="2052638"/>
          <p14:tracePt t="5317" x="3187700" y="2079625"/>
          <p14:tracePt t="5333" x="3013075" y="2105025"/>
          <p14:tracePt t="5353" x="2654300" y="2139950"/>
          <p14:tracePt t="5367" x="2506663" y="2157413"/>
          <p14:tracePt t="5385" x="2235200" y="2192338"/>
          <p14:tracePt t="5400" x="2105025" y="2219325"/>
          <p14:tracePt t="5416" x="1982788" y="2244725"/>
          <p14:tracePt t="5433" x="1938338" y="2262188"/>
          <p14:tracePt t="5434" x="1903413" y="2262188"/>
          <p14:tracePt t="5449" x="1868488" y="2279650"/>
          <p14:tracePt t="5466" x="1746250" y="2314575"/>
          <p14:tracePt t="5483" x="1571625" y="2419350"/>
          <p14:tracePt t="5500" x="1554163" y="2446338"/>
          <p14:tracePt t="5516" x="1546225" y="2446338"/>
          <p14:tracePt t="5533" x="1519238" y="2454275"/>
          <p14:tracePt t="5552" x="1466850" y="2454275"/>
          <p14:tracePt t="5566" x="1354138" y="2454275"/>
          <p14:tracePt t="5583" x="1284288" y="2471738"/>
          <p14:tracePt t="5603" x="1274763" y="2471738"/>
          <p14:tracePt t="5685" x="1274763" y="2481263"/>
          <p14:tracePt t="5725" x="1292225" y="2481263"/>
          <p14:tracePt t="5743" x="1301750" y="2481263"/>
          <p14:tracePt t="5748" x="1309688" y="2481263"/>
          <p14:tracePt t="5756" x="1327150" y="2481263"/>
          <p14:tracePt t="5765" x="1336675" y="2481263"/>
          <p14:tracePt t="5783" x="1344613" y="2481263"/>
          <p14:tracePt t="5854" x="1354138" y="2481263"/>
          <p14:tracePt t="5861" x="1371600" y="2481263"/>
          <p14:tracePt t="5869" x="1389063" y="2481263"/>
          <p14:tracePt t="5883" x="1397000" y="2481263"/>
          <p14:tracePt t="5899" x="1441450" y="2481263"/>
          <p14:tracePt t="5916" x="1449388" y="2481263"/>
          <p14:tracePt t="5964" x="1466850" y="2481263"/>
          <p14:tracePt t="5975" x="1476375" y="2481263"/>
          <p14:tracePt t="5983" x="1484313" y="2481263"/>
          <p14:tracePt t="5999" x="1501775" y="2481263"/>
          <p14:tracePt t="6016" x="1528763" y="2489200"/>
          <p14:tracePt t="6033" x="1606550" y="2516188"/>
          <p14:tracePt t="6049" x="1711325" y="2541588"/>
          <p14:tracePt t="6066" x="1833563" y="2586038"/>
          <p14:tracePt t="6084" x="1973263" y="2611438"/>
          <p14:tracePt t="6087" x="2025650" y="2611438"/>
          <p14:tracePt t="6100" x="2070100" y="2611438"/>
          <p14:tracePt t="6116" x="2147888" y="2611438"/>
          <p14:tracePt t="6133" x="2157413" y="2628900"/>
          <p14:tracePt t="6153" x="2165350" y="2628900"/>
          <p14:tracePt t="6167" x="2174875" y="2628900"/>
          <p14:tracePt t="8706" x="2192338" y="2628900"/>
          <p14:tracePt t="8712" x="2279650" y="2628900"/>
          <p14:tracePt t="8720" x="2366963" y="2628900"/>
          <p14:tracePt t="8732" x="2436813" y="2628900"/>
          <p14:tracePt t="8749" x="2524125" y="2646363"/>
          <p14:tracePt t="8765" x="2636838" y="2698750"/>
          <p14:tracePt t="8783" x="2706688" y="2733675"/>
          <p14:tracePt t="8785" x="2741613" y="2760663"/>
          <p14:tracePt t="8799" x="2768600" y="2770188"/>
          <p14:tracePt t="8815" x="2794000" y="2778125"/>
          <p14:tracePt t="8832" x="2828925" y="2795588"/>
          <p14:tracePt t="8852" x="2908300" y="2847975"/>
          <p14:tracePt t="8868" x="2933700" y="2874963"/>
          <p14:tracePt t="8882" x="2933700" y="2900363"/>
          <p14:tracePt t="8883" x="2943225" y="2917825"/>
          <p14:tracePt t="8899" x="2960688" y="2952750"/>
          <p14:tracePt t="8902" x="2968625" y="2979738"/>
          <p14:tracePt t="8915" x="2986088" y="3014663"/>
          <p14:tracePt t="8932" x="3013075" y="3032125"/>
          <p14:tracePt t="8950" x="3038475" y="3049588"/>
          <p14:tracePt t="8965" x="3092450" y="3067050"/>
          <p14:tracePt t="8982" x="3232150" y="3084513"/>
          <p14:tracePt t="8999" x="3414713" y="3101975"/>
          <p14:tracePt t="9015" x="3694113" y="3101975"/>
          <p14:tracePt t="9032" x="3983038" y="3101975"/>
          <p14:tracePt t="9049" x="4105275" y="3109913"/>
          <p14:tracePt t="9065" x="4217988" y="3109913"/>
          <p14:tracePt t="9082" x="4244975" y="3109913"/>
          <p14:tracePt t="9099" x="4279900" y="3109913"/>
          <p14:tracePt t="9101" x="4322763" y="3109913"/>
          <p14:tracePt t="9118" x="4462463" y="3109913"/>
          <p14:tracePt t="9133" x="4559300" y="3109913"/>
          <p14:tracePt t="9149" x="4724400" y="3127375"/>
          <p14:tracePt t="9165" x="4838700" y="3136900"/>
          <p14:tracePt t="9182" x="4873625" y="3154363"/>
          <p14:tracePt t="9198" x="4891088" y="3162300"/>
          <p14:tracePt t="9215" x="4968875" y="3162300"/>
          <p14:tracePt t="9232" x="5065713" y="3154363"/>
          <p14:tracePt t="9248" x="5170488" y="3154363"/>
          <p14:tracePt t="9265" x="5240338" y="3154363"/>
          <p14:tracePt t="9282" x="5283200" y="3154363"/>
          <p14:tracePt t="9299" x="5310188" y="3154363"/>
          <p14:tracePt t="9315" x="5370513" y="3154363"/>
          <p14:tracePt t="9316" x="5387975" y="3154363"/>
          <p14:tracePt t="9332" x="5432425" y="3154363"/>
          <p14:tracePt t="9349" x="5475288" y="3154363"/>
          <p14:tracePt t="9367" x="5502275" y="3144838"/>
          <p14:tracePt t="9382" x="5519738" y="3144838"/>
          <p14:tracePt t="9383" x="5554663" y="3144838"/>
          <p14:tracePt t="9401" x="5614988" y="3154363"/>
          <p14:tracePt t="9415" x="5711825" y="3154363"/>
          <p14:tracePt t="9432" x="5807075" y="3154363"/>
          <p14:tracePt t="9448" x="5911850" y="3154363"/>
          <p14:tracePt t="9465" x="5929313" y="3154363"/>
          <p14:tracePt t="15353" x="5842000" y="3179763"/>
          <p14:tracePt t="15360" x="5746750" y="3189288"/>
          <p14:tracePt t="15369" x="5659438" y="3206750"/>
          <p14:tracePt t="15381" x="5545138" y="3224213"/>
          <p14:tracePt t="15400" x="5335588" y="3284538"/>
          <p14:tracePt t="15414" x="5222875" y="3328988"/>
          <p14:tracePt t="15431" x="5100638" y="3371850"/>
          <p14:tracePt t="15450" x="4995863" y="3371850"/>
          <p14:tracePt t="15464" x="4821238" y="3371850"/>
          <p14:tracePt t="15483" x="4699000" y="3371850"/>
          <p14:tracePt t="15497" x="4584700" y="3371850"/>
          <p14:tracePt t="15514" x="4514850" y="3371850"/>
          <p14:tracePt t="15531" x="4427538" y="3381375"/>
          <p14:tracePt t="15548" x="4375150" y="3398838"/>
          <p14:tracePt t="15564" x="4332288" y="3416300"/>
          <p14:tracePt t="15581" x="4262438" y="3433763"/>
          <p14:tracePt t="15597" x="4217988" y="3441700"/>
          <p14:tracePt t="15614" x="4183063" y="3441700"/>
          <p14:tracePt t="15632" x="4148138" y="3441700"/>
          <p14:tracePt t="15647" x="4087813" y="3451225"/>
          <p14:tracePt t="15667" x="4070350" y="3459163"/>
          <p14:tracePt t="15740" x="4087813" y="3459163"/>
          <p14:tracePt t="15747" x="4113213" y="3459163"/>
          <p14:tracePt t="15754" x="4175125" y="3459163"/>
          <p14:tracePt t="15763" x="4262438" y="3459163"/>
          <p14:tracePt t="15781" x="4506913" y="3441700"/>
          <p14:tracePt t="15797" x="4706938" y="3433763"/>
          <p14:tracePt t="15814" x="4846638" y="3416300"/>
          <p14:tracePt t="15830" x="4933950" y="3389313"/>
          <p14:tracePt t="15847" x="5030788" y="3389313"/>
          <p14:tracePt t="15867" x="5126038" y="3389313"/>
          <p14:tracePt t="15882" x="5248275" y="3389313"/>
          <p14:tracePt t="15897" x="5380038" y="3389313"/>
          <p14:tracePt t="15916" x="5492750" y="3389313"/>
          <p14:tracePt t="15917" x="5527675" y="3389313"/>
          <p14:tracePt t="15931" x="5545138" y="3381375"/>
          <p14:tracePt t="15933" x="5580063" y="3381375"/>
          <p14:tracePt t="15948" x="5641975" y="3371850"/>
          <p14:tracePt t="15964" x="5676900" y="3354388"/>
          <p14:tracePt t="15981" x="5729288" y="3354388"/>
          <p14:tracePt t="15997" x="5746750" y="3354388"/>
          <p14:tracePt t="15998" x="5754688" y="3354388"/>
          <p14:tracePt t="16014" x="5799138" y="3354388"/>
          <p14:tracePt t="16031" x="5851525" y="3354388"/>
          <p14:tracePt t="16047" x="5886450" y="3354388"/>
          <p14:tracePt t="16065" x="5903913" y="3363913"/>
          <p14:tracePt t="16080" x="5946775" y="3398838"/>
          <p14:tracePt t="16102" x="5999163" y="3441700"/>
          <p14:tracePt t="16113" x="6026150" y="3441700"/>
          <p14:tracePt t="16132" x="6051550" y="3441700"/>
          <p14:tracePt t="16153" x="6051550" y="3433763"/>
          <p14:tracePt t="16165" x="6051550" y="3424238"/>
          <p14:tracePt t="16181" x="6034088" y="3424238"/>
          <p14:tracePt t="16407" x="6026150" y="3424238"/>
          <p14:tracePt t="23596" x="5999163" y="3424238"/>
          <p14:tracePt t="23601" x="5981700" y="3424238"/>
          <p14:tracePt t="23612" x="5946775" y="3441700"/>
          <p14:tracePt t="23628" x="5868988" y="3486150"/>
          <p14:tracePt t="23645" x="5799138" y="3529013"/>
          <p14:tracePt t="23662" x="5737225" y="3563938"/>
          <p14:tracePt t="23680" x="5667375" y="3581400"/>
          <p14:tracePt t="23696" x="5580063" y="3608388"/>
          <p14:tracePt t="23712" x="5457825" y="3651250"/>
          <p14:tracePt t="23731" x="5387975" y="3695700"/>
          <p14:tracePt t="23745" x="5387975" y="3703638"/>
          <p14:tracePt t="23763" x="5380038" y="3713163"/>
          <p14:tracePt t="23783" x="5370513" y="3713163"/>
          <p14:tracePt t="23797" x="5370513" y="3721100"/>
          <p14:tracePt t="23819" x="5362575" y="3721100"/>
          <p14:tracePt t="23829" x="5353050" y="3730625"/>
          <p14:tracePt t="23845" x="5318125" y="3748088"/>
          <p14:tracePt t="23863" x="5283200" y="3756025"/>
          <p14:tracePt t="23879" x="5257800" y="3756025"/>
          <p14:tracePt t="23896" x="5248275" y="3756025"/>
          <p14:tracePt t="23912" x="5240338" y="3783013"/>
          <p14:tracePt t="23929" x="5230813" y="3835400"/>
          <p14:tracePt t="23946" x="5222875" y="3878263"/>
          <p14:tracePt t="23963" x="5205413" y="3913188"/>
          <p14:tracePt t="23979" x="5195888" y="3983038"/>
          <p14:tracePt t="23981" x="5195888" y="3992563"/>
          <p14:tracePt t="23995" x="5187950" y="4035425"/>
          <p14:tracePt t="24013" x="5187950" y="4237038"/>
          <p14:tracePt t="24030" x="5187950" y="4394200"/>
          <p14:tracePt t="24045" x="5187950" y="4498975"/>
          <p14:tracePt t="24062" x="5187950" y="4525963"/>
          <p14:tracePt t="24079" x="5187950" y="4533900"/>
          <p14:tracePt t="24108" x="5187950" y="4543425"/>
          <p14:tracePt t="24117" x="5187950" y="4551363"/>
          <p14:tracePt t="24130" x="5187950" y="4568825"/>
          <p14:tracePt t="24133" x="5187950" y="4578350"/>
          <p14:tracePt t="24149" x="5187950" y="4586288"/>
          <p14:tracePt t="24215" x="5187950" y="4595813"/>
          <p14:tracePt t="24230" x="5195888" y="4595813"/>
          <p14:tracePt t="24236" x="5213350" y="4595813"/>
          <p14:tracePt t="24246" x="5222875" y="4595813"/>
          <p14:tracePt t="24262" x="5292725" y="4595813"/>
          <p14:tracePt t="24282" x="5387975" y="4595813"/>
          <p14:tracePt t="24295" x="5484813" y="4595813"/>
          <p14:tracePt t="24312" x="5527675" y="4595813"/>
          <p14:tracePt t="24328" x="5545138" y="4595813"/>
          <p14:tracePt t="24345" x="5562600" y="4595813"/>
          <p14:tracePt t="24362" x="5632450" y="4568825"/>
          <p14:tracePt t="24378" x="5754688" y="4543425"/>
          <p14:tracePt t="24395" x="5876925" y="4516438"/>
          <p14:tracePt t="24413" x="5903913" y="4516438"/>
          <p14:tracePt t="24448" x="5886450" y="4525963"/>
          <p14:tracePt t="27051" x="5886450" y="4491038"/>
          <p14:tracePt t="27058" x="5886450" y="4438650"/>
          <p14:tracePt t="27065" x="5886450" y="4368800"/>
          <p14:tracePt t="27078" x="5886450" y="4324350"/>
          <p14:tracePt t="27095" x="5886450" y="4211638"/>
          <p14:tracePt t="27111" x="5929313" y="4017963"/>
          <p14:tracePt t="27130" x="6016625" y="3790950"/>
          <p14:tracePt t="27131" x="6061075" y="3695700"/>
          <p14:tracePt t="27144" x="6130925" y="3590925"/>
          <p14:tracePt t="27163" x="6280150" y="3284538"/>
          <p14:tracePt t="27178" x="6375400" y="3032125"/>
          <p14:tracePt t="27196" x="6489700" y="2646363"/>
          <p14:tracePt t="27215" x="6559550" y="2209800"/>
          <p14:tracePt t="27228" x="6594475" y="1922463"/>
          <p14:tracePt t="27245" x="6629400" y="1738313"/>
          <p14:tracePt t="27261" x="6664325" y="1668463"/>
          <p14:tracePt t="27278" x="6734175" y="1538288"/>
          <p14:tracePt t="27295" x="6829425" y="1362075"/>
          <p14:tracePt t="27311" x="6943725" y="1127125"/>
          <p14:tracePt t="27328" x="7031038" y="830263"/>
          <p14:tracePt t="27345" x="7083425" y="541338"/>
          <p14:tracePt t="27362" x="7100888" y="296863"/>
          <p14:tracePt t="27378" x="7118350" y="139700"/>
          <p14:tracePt t="27396" x="7118350" y="52388"/>
          <p14:tracePt t="27399" x="7118350" y="95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3325880-121A-B343-0D44-60051E84E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0ACED-B40F-2587-FC88-BB6E32F3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err="1"/>
              <a:t>PriceTrendAgent</a:t>
            </a:r>
            <a:r>
              <a:rPr lang="en-US" altLang="ja-JP" sz="4000" dirty="0"/>
              <a:t> Improvements (1/2)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DB05825-B388-C068-FED0-43EBF8C5C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4721F0A3-1D09-84BC-04E2-DB5C5F809431}"/>
              </a:ext>
            </a:extLst>
          </p:cNvPr>
          <p:cNvSpPr txBox="1">
            <a:spLocks/>
          </p:cNvSpPr>
          <p:nvPr/>
        </p:nvSpPr>
        <p:spPr>
          <a:xfrm>
            <a:off x="814768" y="1828360"/>
            <a:ext cx="7788695" cy="404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 Partner scoring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After each successful trade, it updates a </a:t>
            </a:r>
            <a:r>
              <a:rPr lang="en-US" altLang="ja-JP" sz="2400" b="1" dirty="0">
                <a:solidFill>
                  <a:srgbClr val="FF0000"/>
                </a:solidFill>
              </a:rPr>
              <a:t>quantity- </a:t>
            </a:r>
            <a:r>
              <a:rPr lang="en-US" altLang="ja-JP" sz="2400" dirty="0">
                <a:solidFill>
                  <a:schemeClr val="tx1"/>
                </a:solidFill>
              </a:rPr>
              <a:t>and</a:t>
            </a:r>
            <a:r>
              <a:rPr lang="en-US" altLang="ja-JP" sz="2400" b="1" dirty="0">
                <a:solidFill>
                  <a:srgbClr val="FF0000"/>
                </a:solidFill>
              </a:rPr>
              <a:t> price-</a:t>
            </a:r>
            <a:r>
              <a:rPr lang="en-US" altLang="ja-JP" sz="2400" dirty="0"/>
              <a:t>based partner score to guide later negotiations.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Market trend prediction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uses an </a:t>
            </a:r>
            <a:r>
              <a:rPr lang="en-US" altLang="ja-JP" sz="2400" b="1" dirty="0">
                <a:solidFill>
                  <a:srgbClr val="FF0000"/>
                </a:solidFill>
              </a:rPr>
              <a:t>exponential moving average (EMA) </a:t>
            </a:r>
            <a:r>
              <a:rPr lang="en-US" altLang="ja-JP" sz="2400" dirty="0"/>
              <a:t>of market prices to predict subsequent movement.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Trend-aware proposal adjustments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adjusts proposal </a:t>
            </a:r>
            <a:r>
              <a:rPr lang="en-US" altLang="ja-JP" sz="2400" b="1" dirty="0">
                <a:solidFill>
                  <a:srgbClr val="FF0000"/>
                </a:solidFill>
              </a:rPr>
              <a:t>quantity</a:t>
            </a:r>
            <a:r>
              <a:rPr lang="en-US" altLang="ja-JP" sz="2400" dirty="0"/>
              <a:t> and </a:t>
            </a:r>
            <a:r>
              <a:rPr lang="en-US" altLang="ja-JP" sz="2400" b="1" dirty="0">
                <a:solidFill>
                  <a:srgbClr val="FF0000"/>
                </a:solidFill>
              </a:rPr>
              <a:t>timing</a:t>
            </a:r>
            <a:r>
              <a:rPr lang="en-US" altLang="ja-JP" sz="2400" dirty="0"/>
              <a:t> based on the predicted price movement.</a:t>
            </a:r>
            <a:endParaRPr lang="en-US" altLang="ja-JP" sz="2400" dirty="0">
              <a:ea typeface="Calibri" panose="020F0502020204030204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068914C-4C16-700B-407B-43706A1CE2A4}"/>
              </a:ext>
            </a:extLst>
          </p:cNvPr>
          <p:cNvSpPr/>
          <p:nvPr/>
        </p:nvSpPr>
        <p:spPr>
          <a:xfrm>
            <a:off x="611560" y="1628799"/>
            <a:ext cx="7909048" cy="430146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E88C41-5046-2B8F-1EA4-AE45F881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391441"/>
            <a:ext cx="2520280" cy="4747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000" b="1" dirty="0"/>
              <a:t>Improvements</a:t>
            </a:r>
            <a:endParaRPr kumimoji="1" lang="en-US" altLang="ja-JP" sz="3000" b="1" dirty="0"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2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1"/>
    </mc:Choice>
    <mc:Fallback xmlns="">
      <p:transition spd="slow" advTm="2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98E814-C941-F97A-8F56-695FC8AA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Strategy of </a:t>
            </a:r>
            <a:r>
              <a:rPr lang="en-US" altLang="ja-JP" dirty="0" err="1"/>
              <a:t>CautiousStdAgent</a:t>
            </a:r>
            <a:r>
              <a:rPr kumimoji="1" lang="en-US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ja-JP" alt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CE40E8-6523-2209-8906-BFFA9642F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13817B-5642-436E-A127-9343CF3E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18" y="1556791"/>
            <a:ext cx="8229601" cy="48965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The agent adjusts buying and selling based on </a:t>
            </a:r>
            <a:br>
              <a:rPr lang="en-US" altLang="ja-JP" sz="2800" dirty="0"/>
            </a:br>
            <a:r>
              <a:rPr lang="en-US" altLang="ja-JP" sz="2800" b="1" dirty="0">
                <a:solidFill>
                  <a:srgbClr val="FF0000"/>
                </a:solidFill>
              </a:rPr>
              <a:t>stock levels</a:t>
            </a:r>
            <a:r>
              <a:rPr lang="en-US" altLang="ja-JP" sz="2800" b="1" dirty="0"/>
              <a:t> </a:t>
            </a:r>
            <a:r>
              <a:rPr lang="en-US" altLang="ja-JP" sz="2800" dirty="0"/>
              <a:t>and </a:t>
            </a:r>
            <a:r>
              <a:rPr lang="en-US" altLang="ja-JP" sz="2800" b="1" dirty="0">
                <a:solidFill>
                  <a:srgbClr val="FF0000"/>
                </a:solidFill>
              </a:rPr>
              <a:t>step</a:t>
            </a:r>
            <a:r>
              <a:rPr lang="en-US" altLang="ja-JP" sz="2800" b="1" dirty="0"/>
              <a:t>.</a:t>
            </a: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b="1" dirty="0"/>
              <a:t>Buying strategy: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accepts </a:t>
            </a:r>
            <a:r>
              <a:rPr lang="en-US" altLang="ja-JP" sz="2400" b="1" dirty="0">
                <a:solidFill>
                  <a:srgbClr val="FF0000"/>
                </a:solidFill>
              </a:rPr>
              <a:t>only</a:t>
            </a:r>
            <a:r>
              <a:rPr lang="en-US" altLang="ja-JP" sz="2400" dirty="0"/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same-day</a:t>
            </a:r>
            <a:r>
              <a:rPr lang="en-US" altLang="ja-JP" sz="2400" dirty="0"/>
              <a:t> offers with acceptable price and quantity.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automatically rejects all offers scheduled for future steps.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b="1" dirty="0"/>
              <a:t>Selling strategy: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ranks selling partners by </a:t>
            </a:r>
            <a:r>
              <a:rPr lang="en-US" altLang="ja-JP" sz="2400" b="1" dirty="0">
                <a:solidFill>
                  <a:srgbClr val="FF0000"/>
                </a:solidFill>
              </a:rPr>
              <a:t>total past traded quantity </a:t>
            </a:r>
            <a:r>
              <a:rPr lang="en-US" altLang="ja-JP" sz="2400" dirty="0"/>
              <a:t>and prioritizes sales in that order.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6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2"/>
    </mc:Choice>
    <mc:Fallback xmlns="">
      <p:transition spd="slow" advTm="4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DF4389-CEFC-5F94-EFBD-AE68AAC4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ED5B6C-E111-6FE6-F3CC-20BE6904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Experimental Results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8DF83A-B948-529A-FCB8-ABC847E187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CFCF66-5F51-72B5-EE87-FE2F4C3A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202"/>
          <a:stretch>
            <a:fillRect/>
          </a:stretch>
        </p:blipFill>
        <p:spPr>
          <a:xfrm>
            <a:off x="532546" y="1799175"/>
            <a:ext cx="5047692" cy="19998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450B92-3DF8-FFF6-2E15-21080DDB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253"/>
          <a:stretch>
            <a:fillRect/>
          </a:stretch>
        </p:blipFill>
        <p:spPr>
          <a:xfrm>
            <a:off x="532545" y="3799008"/>
            <a:ext cx="5047693" cy="1143000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162F877-0D2E-F3E9-7FBD-6286DCCE96F2}"/>
              </a:ext>
            </a:extLst>
          </p:cNvPr>
          <p:cNvCxnSpPr>
            <a:cxnSpLocks/>
          </p:cNvCxnSpPr>
          <p:nvPr/>
        </p:nvCxnSpPr>
        <p:spPr>
          <a:xfrm>
            <a:off x="605532" y="3799008"/>
            <a:ext cx="4974706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450CC47F-1285-3139-301F-9E74A6E7A9A7}"/>
              </a:ext>
            </a:extLst>
          </p:cNvPr>
          <p:cNvSpPr txBox="1">
            <a:spLocks/>
          </p:cNvSpPr>
          <p:nvPr/>
        </p:nvSpPr>
        <p:spPr>
          <a:xfrm>
            <a:off x="5662621" y="1799175"/>
            <a:ext cx="3356473" cy="372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ja-JP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>
                <a:ea typeface="Calibri" panose="020F0502020204030204" pitchFamily="34" charset="0"/>
              </a:rPr>
              <a:t>Last online </a:t>
            </a:r>
          </a:p>
          <a:p>
            <a:pPr marL="0" indent="0">
              <a:buNone/>
            </a:pPr>
            <a:r>
              <a:rPr lang="en-US" altLang="ja-JP" sz="2800" dirty="0">
                <a:ea typeface="Calibri" panose="020F0502020204030204" pitchFamily="34" charset="0"/>
              </a:rPr>
              <a:t>tournament </a:t>
            </a:r>
            <a:br>
              <a:rPr lang="en-US" altLang="ja-JP" sz="2800" dirty="0">
                <a:ea typeface="Calibri" panose="020F0502020204030204" pitchFamily="34" charset="0"/>
              </a:rPr>
            </a:br>
            <a:r>
              <a:rPr lang="en-US" altLang="ja-JP" sz="2800" dirty="0">
                <a:ea typeface="Calibri" panose="020F0502020204030204" pitchFamily="34" charset="0"/>
              </a:rPr>
              <a:t>on June 11, 2025</a:t>
            </a:r>
          </a:p>
          <a:p>
            <a:pPr marL="0" indent="0">
              <a:buNone/>
            </a:pPr>
            <a:r>
              <a:rPr lang="en-US" altLang="ja-JP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PriceTrendAgent</a:t>
            </a:r>
            <a:r>
              <a:rPr lang="en-US" altLang="ja-JP" sz="2800" b="1" dirty="0">
                <a:solidFill>
                  <a:srgbClr val="FF0000"/>
                </a:solidFill>
                <a:ea typeface="Calibri" panose="020F0502020204030204" pitchFamily="34" charset="0"/>
              </a:rPr>
              <a:t> is ranked 4th,</a:t>
            </a:r>
          </a:p>
          <a:p>
            <a:pPr marL="0" indent="0">
              <a:buNone/>
            </a:pPr>
            <a:r>
              <a:rPr lang="en-US" altLang="ja-JP" sz="2800" dirty="0"/>
              <a:t>outperforming the base agent</a:t>
            </a:r>
            <a:endParaRPr lang="en-US" altLang="ja-JP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355FF1EC-D4CB-DF02-BFF7-458C85982FE9}"/>
              </a:ext>
            </a:extLst>
          </p:cNvPr>
          <p:cNvSpPr txBox="1">
            <a:spLocks/>
          </p:cNvSpPr>
          <p:nvPr/>
        </p:nvSpPr>
        <p:spPr>
          <a:xfrm>
            <a:off x="1109588" y="3284985"/>
            <a:ext cx="2814340" cy="4859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err="1">
                <a:ea typeface="Calibri" panose="020F0502020204030204" pitchFamily="34" charset="0"/>
              </a:rPr>
              <a:t>PenguinAgent</a:t>
            </a:r>
            <a:r>
              <a:rPr lang="en-US" altLang="ja-JP" sz="2400" dirty="0">
                <a:ea typeface="Calibri" panose="020F0502020204030204" pitchFamily="34" charset="0"/>
              </a:rPr>
              <a:t> </a:t>
            </a:r>
            <a:endParaRPr lang="ja-JP" altLang="en-US" sz="24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14" name="コンテンツ プレースホルダー 3">
            <a:extLst>
              <a:ext uri="{FF2B5EF4-FFF2-40B4-BE49-F238E27FC236}">
                <a16:creationId xmlns:a16="http://schemas.microsoft.com/office/drawing/2014/main" id="{527B2B2B-0AB8-4AF9-B6E8-A8F6D7BDD59F}"/>
              </a:ext>
            </a:extLst>
          </p:cNvPr>
          <p:cNvSpPr txBox="1">
            <a:spLocks/>
          </p:cNvSpPr>
          <p:nvPr/>
        </p:nvSpPr>
        <p:spPr>
          <a:xfrm>
            <a:off x="1109588" y="3869867"/>
            <a:ext cx="2670324" cy="5080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err="1">
                <a:ea typeface="Calibri" panose="020F0502020204030204" pitchFamily="34" charset="0"/>
              </a:rPr>
              <a:t>PriceTrendAgent</a:t>
            </a:r>
            <a:r>
              <a:rPr lang="en-US" altLang="ja-JP" sz="2400" dirty="0">
                <a:ea typeface="Calibri" panose="020F0502020204030204" pitchFamily="34" charset="0"/>
              </a:rPr>
              <a:t> </a:t>
            </a:r>
            <a:endParaRPr lang="ja-JP" altLang="en-US" sz="24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6CA367E5-40EF-0A5D-9505-869A7FEC7DD7}"/>
              </a:ext>
            </a:extLst>
          </p:cNvPr>
          <p:cNvSpPr txBox="1">
            <a:spLocks/>
          </p:cNvSpPr>
          <p:nvPr/>
        </p:nvSpPr>
        <p:spPr>
          <a:xfrm>
            <a:off x="1109588" y="4405937"/>
            <a:ext cx="2670324" cy="5360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 err="1">
                <a:ea typeface="Calibri" panose="020F0502020204030204" pitchFamily="34" charset="0"/>
              </a:rPr>
              <a:t>CautiousStdAgent</a:t>
            </a:r>
            <a:r>
              <a:rPr lang="en-US" altLang="ja-JP" sz="2400" dirty="0">
                <a:ea typeface="Calibri" panose="020F0502020204030204" pitchFamily="34" charset="0"/>
              </a:rPr>
              <a:t> </a:t>
            </a:r>
            <a:endParaRPr lang="ja-JP" altLang="en-US" sz="2400" dirty="0"/>
          </a:p>
          <a:p>
            <a:pPr marL="0" indent="0">
              <a:buNone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2"/>
    </mc:Choice>
    <mc:Fallback xmlns="">
      <p:transition spd="slow" advTm="404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0C401E-1A00-E7E7-103F-48B1EB25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/>
              <a:t>PriceTrendAgent</a:t>
            </a:r>
            <a:r>
              <a:rPr lang="en-US" altLang="ja-JP" dirty="0"/>
              <a:t> | 4th Place-Standard 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CF638CC-3C38-D547-EE75-D90F2F330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0D0B435-FD8C-8272-785B-9145831E5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90580"/>
            <a:ext cx="7488832" cy="37986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en-US" altLang="ja-JP" sz="2800" dirty="0">
                <a:ea typeface="Calibri" panose="020F0502020204030204" pitchFamily="34" charset="0"/>
              </a:rPr>
              <a:t>We developed </a:t>
            </a:r>
            <a:r>
              <a:rPr lang="en-US" altLang="ja-JP" sz="2800" dirty="0" err="1">
                <a:ea typeface="Calibri" panose="020F0502020204030204" pitchFamily="34" charset="0"/>
              </a:rPr>
              <a:t>PriceTrendAgent</a:t>
            </a:r>
            <a:r>
              <a:rPr kumimoji="1" lang="en-US" altLang="ja-JP" sz="2800" dirty="0">
                <a:ea typeface="Calibri" panose="020F0502020204030204" pitchFamily="34" charset="0"/>
              </a:rPr>
              <a:t> for Supply Chain Management League (Standard Track).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>
                <a:ea typeface="Calibri" panose="020F0502020204030204" pitchFamily="34" charset="0"/>
              </a:rPr>
              <a:t>Our agent is based on </a:t>
            </a:r>
            <a:r>
              <a:rPr lang="en-US" altLang="ja-JP" sz="2800" dirty="0" err="1">
                <a:ea typeface="Calibri" panose="020F0502020204030204" pitchFamily="34" charset="0"/>
              </a:rPr>
              <a:t>CautiousStdAgent</a:t>
            </a:r>
            <a:r>
              <a:rPr lang="en-US" altLang="ja-JP" sz="2800" dirty="0"/>
              <a:t>, </a:t>
            </a:r>
            <a:br>
              <a:rPr lang="en-US" altLang="ja-JP" sz="2800" dirty="0"/>
            </a:br>
            <a:r>
              <a:rPr lang="en-US" altLang="ja-JP" sz="2800" dirty="0"/>
              <a:t>which placed 2nd in the 2024 Standard Track.</a:t>
            </a:r>
            <a:endParaRPr kumimoji="1" lang="en-US" altLang="ja-JP" sz="2800" dirty="0"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Our agent finished </a:t>
            </a:r>
            <a:r>
              <a:rPr lang="en-US" altLang="ja-JP" sz="2800" b="1" dirty="0">
                <a:solidFill>
                  <a:srgbClr val="FF0000"/>
                </a:solidFill>
              </a:rPr>
              <a:t>4th</a:t>
            </a:r>
            <a:r>
              <a:rPr lang="en-US" altLang="ja-JP" sz="2800" dirty="0"/>
              <a:t> in the 2025 Standard</a:t>
            </a:r>
            <a:r>
              <a:rPr lang="ja-JP" altLang="en-US" sz="2800" dirty="0"/>
              <a:t> </a:t>
            </a:r>
            <a:r>
              <a:rPr lang="en-US" altLang="ja-JP" sz="2800" dirty="0"/>
              <a:t>Track.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>
              <a:ea typeface="Calibri" panose="020F0502020204030204" pitchFamily="34" charset="0"/>
            </a:endParaRPr>
          </a:p>
        </p:txBody>
      </p:sp>
      <p:pic>
        <p:nvPicPr>
          <p:cNvPr id="42" name="オーディオ 41">
            <a:hlinkClick r:id="" action="ppaction://media"/>
            <a:extLst>
              <a:ext uri="{FF2B5EF4-FFF2-40B4-BE49-F238E27FC236}">
                <a16:creationId xmlns:a16="http://schemas.microsoft.com/office/drawing/2014/main" id="{90680335-57A8-C47D-CFBF-FC6821AB6A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3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1"/>
    </mc:Choice>
    <mc:Fallback xmlns="">
      <p:transition spd="slow" advTm="2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03" x="4829175" y="61913"/>
          <p14:tracePt t="5812" x="4733925" y="149225"/>
          <p14:tracePt t="5830" x="4532313" y="331788"/>
          <p14:tracePt t="5847" x="4305300" y="515938"/>
          <p14:tracePt t="5863" x="4070350" y="690563"/>
          <p14:tracePt t="5880" x="3948113" y="777875"/>
          <p14:tracePt t="5882" x="3868738" y="838200"/>
          <p14:tracePt t="5895" x="3816350" y="900113"/>
          <p14:tracePt t="5917" x="3633788" y="1092200"/>
          <p14:tracePt t="5928" x="3563938" y="1169988"/>
          <p14:tracePt t="5946" x="3494088" y="1344613"/>
          <p14:tracePt t="5963" x="3397250" y="1608138"/>
          <p14:tracePt t="5980" x="3379788" y="1677988"/>
          <p14:tracePt t="5982" x="3371850" y="1747838"/>
          <p14:tracePt t="5995" x="3354388" y="1817688"/>
          <p14:tracePt t="6013" x="3275013" y="1982788"/>
          <p14:tracePt t="6029" x="3249613" y="2009775"/>
          <p14:tracePt t="6045" x="3222625" y="2079625"/>
          <p14:tracePt t="6063" x="3222625" y="2166938"/>
          <p14:tracePt t="6079" x="3214688" y="2219325"/>
          <p14:tracePt t="6081" x="3214688" y="2244725"/>
          <p14:tracePt t="6096" x="3214688" y="2262188"/>
          <p14:tracePt t="6112" x="3214688" y="2279650"/>
          <p14:tracePt t="6128" x="3232150" y="2289175"/>
          <p14:tracePt t="6182" x="3240088" y="2297113"/>
          <p14:tracePt t="6198" x="3249613" y="2297113"/>
          <p14:tracePt t="6205" x="3257550" y="2297113"/>
          <p14:tracePt t="6213" x="3267075" y="2297113"/>
          <p14:tracePt t="6228" x="3302000" y="2297113"/>
          <p14:tracePt t="6247" x="3424238" y="2297113"/>
          <p14:tracePt t="6262" x="3441700" y="2297113"/>
          <p14:tracePt t="6263" x="3511550" y="2279650"/>
          <p14:tracePt t="6281" x="3581400" y="2271713"/>
          <p14:tracePt t="6295" x="3606800" y="2254250"/>
          <p14:tracePt t="6312" x="3616325" y="2254250"/>
          <p14:tracePt t="6329" x="3616325" y="2236788"/>
          <p14:tracePt t="6345" x="3624263" y="2236788"/>
          <p14:tracePt t="6364" x="3624263" y="2227263"/>
          <p14:tracePt t="6380" x="3641725" y="2227263"/>
          <p14:tracePt t="6395" x="3694113" y="2227263"/>
          <p14:tracePt t="6412" x="3763963" y="2227263"/>
          <p14:tracePt t="6428" x="3816350" y="2227263"/>
          <p14:tracePt t="6445" x="3903663" y="2227263"/>
          <p14:tracePt t="6462" x="4008438" y="2219325"/>
          <p14:tracePt t="6481" x="4060825" y="2219325"/>
          <p14:tracePt t="6495" x="4148138" y="2227263"/>
          <p14:tracePt t="6512" x="4175125" y="2227263"/>
          <p14:tracePt t="6513" x="4210050" y="2236788"/>
          <p14:tracePt t="6528" x="4244975" y="2244725"/>
          <p14:tracePt t="6545" x="4322763" y="2271713"/>
          <p14:tracePt t="6562" x="4392613" y="2271713"/>
          <p14:tracePt t="6578" x="4462463" y="2271713"/>
          <p14:tracePt t="6595" x="4532313" y="2271713"/>
          <p14:tracePt t="6613" x="4584700" y="2271713"/>
          <p14:tracePt t="6628" x="4629150" y="2289175"/>
          <p14:tracePt t="6645" x="4654550" y="2306638"/>
          <p14:tracePt t="6663" x="4689475" y="2306638"/>
          <p14:tracePt t="6681" x="4724400" y="2297113"/>
          <p14:tracePt t="6682" x="4759325" y="2297113"/>
          <p14:tracePt t="6695" x="4768850" y="2297113"/>
          <p14:tracePt t="6712" x="4811713" y="2297113"/>
          <p14:tracePt t="6728" x="4838700" y="2297113"/>
          <p14:tracePt t="6745" x="4873625" y="2297113"/>
          <p14:tracePt t="6746" x="4908550" y="2297113"/>
          <p14:tracePt t="6761" x="4968875" y="2289175"/>
          <p14:tracePt t="6778" x="5108575" y="2271713"/>
          <p14:tracePt t="6795" x="5153025" y="2271713"/>
          <p14:tracePt t="6812" x="5170488" y="2271713"/>
          <p14:tracePt t="6863" x="5178425" y="2271713"/>
          <p14:tracePt t="6866" x="5178425" y="2262188"/>
          <p14:tracePt t="6878" x="5187950" y="2262188"/>
          <p14:tracePt t="6898" x="5195888" y="2262188"/>
          <p14:tracePt t="7914" x="5195888" y="2279650"/>
          <p14:tracePt t="7922" x="5195888" y="2289175"/>
          <p14:tracePt t="7928" x="5195888" y="2306638"/>
          <p14:tracePt t="7944" x="5195888" y="2324100"/>
          <p14:tracePt t="7963" x="5178425" y="2401888"/>
          <p14:tracePt t="7978" x="5178425" y="2436813"/>
          <p14:tracePt t="7996" x="5170488" y="2516188"/>
          <p14:tracePt t="8011" x="5160963" y="2524125"/>
          <p14:tracePt t="8013" x="5160963" y="2551113"/>
          <p14:tracePt t="8028" x="5143500" y="2576513"/>
          <p14:tracePt t="8045" x="5126038" y="2603500"/>
          <p14:tracePt t="8062" x="5100638" y="2663825"/>
          <p14:tracePt t="8078" x="5073650" y="2725738"/>
          <p14:tracePt t="8095" x="5038725" y="2787650"/>
          <p14:tracePt t="8114" x="4986338" y="2840038"/>
          <p14:tracePt t="8128" x="4978400" y="2847975"/>
          <p14:tracePt t="8144" x="4960938" y="2865438"/>
          <p14:tracePt t="8162" x="4951413" y="2882900"/>
          <p14:tracePt t="8178" x="4943475" y="2892425"/>
          <p14:tracePt t="8194" x="4933950" y="2900363"/>
          <p14:tracePt t="8214" x="4891088" y="2927350"/>
          <p14:tracePt t="8229" x="4864100" y="2935288"/>
          <p14:tracePt t="8245" x="4846638" y="2944813"/>
          <p14:tracePt t="8246" x="4829175" y="2952750"/>
          <p14:tracePt t="8261" x="4811713" y="2962275"/>
          <p14:tracePt t="8278" x="4794250" y="2970213"/>
          <p14:tracePt t="8295" x="4776788" y="2987675"/>
          <p14:tracePt t="8312" x="4741863" y="3022600"/>
          <p14:tracePt t="8330" x="4724400" y="3040063"/>
          <p14:tracePt t="8345" x="4724400" y="3084513"/>
          <p14:tracePt t="8362" x="4716463" y="3101975"/>
          <p14:tracePt t="8378" x="4716463" y="3144838"/>
          <p14:tracePt t="8396" x="4699000" y="3162300"/>
          <p14:tracePt t="8411" x="4681538" y="3179763"/>
          <p14:tracePt t="8428" x="4681538" y="3189288"/>
          <p14:tracePt t="8444" x="4672013" y="3189288"/>
          <p14:tracePt t="8479" x="4672013" y="3197225"/>
          <p14:tracePt t="8492" x="4654550" y="3206750"/>
          <p14:tracePt t="8528" x="4646613" y="3206750"/>
          <p14:tracePt t="8663" x="4672013" y="3206750"/>
          <p14:tracePt t="8672" x="4706938" y="3206750"/>
          <p14:tracePt t="8678" x="4759325" y="3206750"/>
          <p14:tracePt t="8695" x="4838700" y="3206750"/>
          <p14:tracePt t="8711" x="4891088" y="3206750"/>
          <p14:tracePt t="8713" x="4943475" y="3214688"/>
          <p14:tracePt t="8727" x="5021263" y="3214688"/>
          <p14:tracePt t="8745" x="5108575" y="3214688"/>
          <p14:tracePt t="8761" x="5195888" y="3232150"/>
          <p14:tracePt t="8778" x="5265738" y="3232150"/>
          <p14:tracePt t="8794" x="5318125" y="3241675"/>
          <p14:tracePt t="8814" x="5387975" y="3259138"/>
          <p14:tracePt t="8829" x="5457825" y="3259138"/>
          <p14:tracePt t="8844" x="5519738" y="3259138"/>
          <p14:tracePt t="8861" x="5554663" y="3259138"/>
          <p14:tracePt t="8878" x="5589588" y="3259138"/>
          <p14:tracePt t="8894" x="5597525" y="3259138"/>
          <p14:tracePt t="8912" x="5624513" y="3259138"/>
          <p14:tracePt t="8927" x="5659438" y="3241675"/>
          <p14:tracePt t="8946" x="5807075" y="3241675"/>
          <p14:tracePt t="8963" x="5851525" y="3241675"/>
          <p14:tracePt t="8980" x="5868988" y="3232150"/>
          <p14:tracePt t="8995" x="5894388" y="3224213"/>
          <p14:tracePt t="9017" x="5903913" y="3224213"/>
          <p14:tracePt t="9029" x="5921375" y="3224213"/>
          <p14:tracePt t="9051" x="5981700" y="3224213"/>
          <p14:tracePt t="9275" x="5991225" y="3224213"/>
          <p14:tracePt t="9445" x="6008688" y="3224213"/>
          <p14:tracePt t="9452" x="6051550" y="3249613"/>
          <p14:tracePt t="9462" x="6086475" y="3276600"/>
          <p14:tracePt t="9477" x="6175375" y="3346450"/>
          <p14:tracePt t="9495" x="6253163" y="3381375"/>
          <p14:tracePt t="9512" x="6323013" y="3406775"/>
          <p14:tracePt t="9528" x="6340475" y="3406775"/>
          <p14:tracePt t="9544" x="6340475" y="3398838"/>
          <p14:tracePt t="9561" x="6350000" y="3398838"/>
          <p14:tracePt t="9623" x="6357938" y="3398838"/>
          <p14:tracePt t="9631" x="6367463" y="3398838"/>
          <p14:tracePt t="9637" x="6375400" y="3398838"/>
          <p14:tracePt t="9647" x="6384925" y="3398838"/>
          <p14:tracePt t="9662" x="6402388" y="3398838"/>
          <p14:tracePt t="9677" x="6402388" y="3389313"/>
          <p14:tracePt t="9694" x="6410325" y="3389313"/>
          <p14:tracePt t="14569" x="6384925" y="3389313"/>
          <p14:tracePt t="14577" x="6350000" y="3389313"/>
          <p14:tracePt t="14585" x="6315075" y="3389313"/>
          <p14:tracePt t="14594" x="6270625" y="3389313"/>
          <p14:tracePt t="14610" x="6253163" y="3389313"/>
          <p14:tracePt t="14698" x="6235700" y="3389313"/>
          <p14:tracePt t="14706" x="6227763" y="3389313"/>
          <p14:tracePt t="14713" x="6218238" y="3406775"/>
          <p14:tracePt t="14726" x="6192838" y="3406775"/>
          <p14:tracePt t="14743" x="6122988" y="3416300"/>
          <p14:tracePt t="14760" x="6016625" y="3424238"/>
          <p14:tracePt t="14778" x="5991225" y="3424238"/>
          <p14:tracePt t="14793" x="5973763" y="3441700"/>
          <p14:tracePt t="14810" x="5911850" y="3529013"/>
          <p14:tracePt t="14827" x="5886450" y="3573463"/>
          <p14:tracePt t="14844" x="5876925" y="3616325"/>
          <p14:tracePt t="14860" x="5842000" y="3643313"/>
          <p14:tracePt t="14878" x="5824538" y="3678238"/>
          <p14:tracePt t="14894" x="5764213" y="3721100"/>
          <p14:tracePt t="14912" x="5719763" y="3783013"/>
          <p14:tracePt t="14926" x="5684838" y="3817938"/>
          <p14:tracePt t="14943" x="5641975" y="3852863"/>
          <p14:tracePt t="14960" x="5597525" y="3887788"/>
          <p14:tracePt t="14976" x="5554663" y="3922713"/>
          <p14:tracePt t="14993" x="5467350" y="3957638"/>
          <p14:tracePt t="15010" x="5370513" y="4000500"/>
          <p14:tracePt t="15027" x="5327650" y="4027488"/>
          <p14:tracePt t="15043" x="5300663" y="4052888"/>
          <p14:tracePt t="15044" x="5275263" y="4062413"/>
          <p14:tracePt t="15060" x="5257800" y="4070350"/>
          <p14:tracePt t="15077" x="5187950" y="4114800"/>
          <p14:tracePt t="15098" x="5118100" y="4149725"/>
          <p14:tracePt t="15110" x="5013325" y="4194175"/>
          <p14:tracePt t="15129" x="4908550" y="4229100"/>
          <p14:tracePt t="15143" x="4856163" y="4254500"/>
          <p14:tracePt t="15160" x="4811713" y="4289425"/>
          <p14:tracePt t="15176" x="4768850" y="4333875"/>
          <p14:tracePt t="15193" x="4706938" y="4386263"/>
          <p14:tracePt t="15210" x="4664075" y="4421188"/>
          <p14:tracePt t="15226" x="4602163" y="4438650"/>
          <p14:tracePt t="15243" x="4559300" y="4438650"/>
          <p14:tracePt t="15260" x="4532313" y="4438650"/>
          <p14:tracePt t="15277" x="4497388" y="4446588"/>
          <p14:tracePt t="15293" x="4489450" y="4446588"/>
          <p14:tracePt t="15312" x="4462463" y="4481513"/>
          <p14:tracePt t="16818" x="4454525" y="4481513"/>
          <p14:tracePt t="16826" x="4445000" y="4481513"/>
          <p14:tracePt t="16835" x="4437063" y="4473575"/>
          <p14:tracePt t="16845" x="4419600" y="4464050"/>
          <p14:tracePt t="16859" x="4375150" y="4446588"/>
          <p14:tracePt t="16876" x="4297363" y="4411663"/>
          <p14:tracePt t="16893" x="4227513" y="4359275"/>
          <p14:tracePt t="16909" x="4165600" y="4324350"/>
          <p14:tracePt t="16926" x="4122738" y="4306888"/>
          <p14:tracePt t="16942" x="4060825" y="4281488"/>
          <p14:tracePt t="16959" x="4025900" y="4271963"/>
          <p14:tracePt t="16976" x="4000500" y="4264025"/>
          <p14:tracePt t="17020" x="3990975" y="4254500"/>
          <p14:tracePt t="17025" x="3973513" y="4237038"/>
          <p14:tracePt t="17032" x="3948113" y="4229100"/>
          <p14:tracePt t="17043" x="3895725" y="4184650"/>
          <p14:tracePt t="17059" x="3878263" y="4176713"/>
          <p14:tracePt t="17060" x="3851275" y="4176713"/>
          <p14:tracePt t="17077" x="3843338" y="4176713"/>
          <p14:tracePt t="17096" x="3833813" y="4176713"/>
          <p14:tracePt t="17211" x="3833813" y="4184650"/>
          <p14:tracePt t="20934" x="3851275" y="4124325"/>
          <p14:tracePt t="20940" x="3878263" y="4027488"/>
          <p14:tracePt t="20948" x="3930650" y="3930650"/>
          <p14:tracePt t="20958" x="3973513" y="3835400"/>
          <p14:tracePt t="20976" x="4087813" y="3643313"/>
          <p14:tracePt t="20993" x="4140200" y="3546475"/>
          <p14:tracePt t="21010" x="4244975" y="3389313"/>
          <p14:tracePt t="21025" x="4332288" y="3284538"/>
          <p14:tracePt t="21042" x="4681538" y="2900363"/>
          <p14:tracePt t="21058" x="4759325" y="2778125"/>
          <p14:tracePt t="21075" x="5118100" y="2244725"/>
          <p14:tracePt t="21095" x="5275263" y="1887538"/>
          <p14:tracePt t="21096" x="5353050" y="1703388"/>
          <p14:tracePt t="21109" x="5405438" y="1503363"/>
          <p14:tracePt t="21129" x="5484813" y="1074738"/>
          <p14:tracePt t="21145" x="5519738" y="1004888"/>
          <p14:tracePt t="21159" x="5545138" y="908050"/>
          <p14:tracePt t="21177" x="5667375" y="690563"/>
          <p14:tracePt t="21192" x="5711825" y="620713"/>
          <p14:tracePt t="21208" x="5868988" y="1920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E2FF4-01D6-69D9-114E-556E7B27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54DB09-1E72-9490-9CD6-C052844C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Ideas of </a:t>
            </a:r>
            <a:r>
              <a:rPr lang="en-US" altLang="ja-JP" sz="4000" dirty="0" err="1"/>
              <a:t>PriceTrendAgent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48C140-5DCC-A736-17E6-0A8F6F7882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93B450-54B1-81FE-FB88-B68F472D4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91680"/>
            <a:ext cx="8062033" cy="426426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Idea 1 : Partner scoring </a:t>
            </a:r>
          </a:p>
          <a:p>
            <a:pPr lvl="1">
              <a:buClr>
                <a:srgbClr val="685636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Our agent updates the partner’s score based on </a:t>
            </a:r>
            <a:br>
              <a:rPr lang="en-US" altLang="ja-JP" sz="2400" dirty="0"/>
            </a:br>
            <a:r>
              <a:rPr lang="en-US" altLang="ja-JP" sz="2400" b="1" dirty="0">
                <a:solidFill>
                  <a:srgbClr val="FF0000"/>
                </a:solidFill>
              </a:rPr>
              <a:t>price</a:t>
            </a:r>
            <a:r>
              <a:rPr lang="en-US" altLang="ja-JP" sz="2400" dirty="0"/>
              <a:t> and </a:t>
            </a:r>
            <a:r>
              <a:rPr lang="en-US" altLang="ja-JP" sz="2400" b="1" dirty="0">
                <a:solidFill>
                  <a:srgbClr val="FF0000"/>
                </a:solidFill>
              </a:rPr>
              <a:t>quantity</a:t>
            </a:r>
            <a:r>
              <a:rPr lang="en-US" altLang="ja-JP" sz="2400" dirty="0"/>
              <a:t>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Idea 2 : Market trend prediction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uses a market prices to </a:t>
            </a:r>
            <a:r>
              <a:rPr lang="en-US" altLang="ja-JP" sz="2400" b="1" dirty="0">
                <a:solidFill>
                  <a:srgbClr val="FF0000"/>
                </a:solidFill>
              </a:rPr>
              <a:t>predict subsequent movement</a:t>
            </a:r>
            <a:r>
              <a:rPr lang="en-US" altLang="ja-JP" sz="2400" dirty="0"/>
              <a:t>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Idea 3 : Trend-aware proposal adjustments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400" dirty="0"/>
              <a:t>It adjusts proposal </a:t>
            </a:r>
            <a:r>
              <a:rPr lang="en-US" altLang="ja-JP" sz="2400" b="1" dirty="0">
                <a:solidFill>
                  <a:srgbClr val="FF0000"/>
                </a:solidFill>
              </a:rPr>
              <a:t>quantity</a:t>
            </a:r>
            <a:r>
              <a:rPr lang="en-US" altLang="ja-JP" sz="2400" dirty="0"/>
              <a:t> and </a:t>
            </a:r>
            <a:r>
              <a:rPr lang="en-US" altLang="ja-JP" sz="2400" b="1" dirty="0">
                <a:solidFill>
                  <a:srgbClr val="FF0000"/>
                </a:solidFill>
              </a:rPr>
              <a:t>timing</a:t>
            </a:r>
            <a:r>
              <a:rPr lang="en-US" altLang="ja-JP" sz="2400" dirty="0"/>
              <a:t> based on </a:t>
            </a:r>
            <a:br>
              <a:rPr lang="en-US" altLang="ja-JP" sz="2400" dirty="0"/>
            </a:br>
            <a:r>
              <a:rPr lang="en-US" altLang="ja-JP" sz="2400" dirty="0"/>
              <a:t>market trend.</a:t>
            </a:r>
            <a:endParaRPr lang="en-US" altLang="ja-JP" sz="2400" dirty="0">
              <a:ea typeface="Calibri" panose="020F0502020204030204" pitchFamily="34" charset="0"/>
            </a:endParaRPr>
          </a:p>
        </p:txBody>
      </p:sp>
      <p:pic>
        <p:nvPicPr>
          <p:cNvPr id="40" name="オーディオ 39">
            <a:hlinkClick r:id="" action="ppaction://media"/>
            <a:extLst>
              <a:ext uri="{FF2B5EF4-FFF2-40B4-BE49-F238E27FC236}">
                <a16:creationId xmlns:a16="http://schemas.microsoft.com/office/drawing/2014/main" id="{7A34FA05-117A-D92B-E1CF-3C1CE11DBE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4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6"/>
    </mc:Choice>
    <mc:Fallback xmlns="">
      <p:transition spd="slow" advTm="4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12" x="3038475" y="61913"/>
          <p14:tracePt t="8219" x="2960688" y="104775"/>
          <p14:tracePt t="8235" x="2828925" y="192088"/>
          <p14:tracePt t="8252" x="2698750" y="288925"/>
          <p14:tracePt t="8268" x="2601913" y="366713"/>
          <p14:tracePt t="8285" x="2506663" y="463550"/>
          <p14:tracePt t="8302" x="2401888" y="568325"/>
          <p14:tracePt t="8318" x="2287588" y="646113"/>
          <p14:tracePt t="8335" x="2227263" y="708025"/>
          <p14:tracePt t="8352" x="2192338" y="785813"/>
          <p14:tracePt t="8368" x="2147888" y="873125"/>
          <p14:tracePt t="8387" x="2105025" y="960438"/>
          <p14:tracePt t="8389" x="2087563" y="1012825"/>
          <p14:tracePt t="8401" x="2060575" y="1047750"/>
          <p14:tracePt t="8418" x="2035175" y="1169988"/>
          <p14:tracePt t="8435" x="2008188" y="1292225"/>
          <p14:tracePt t="8453" x="2000250" y="1458913"/>
          <p14:tracePt t="8468" x="2000250" y="1493838"/>
          <p14:tracePt t="8485" x="2000250" y="1643063"/>
          <p14:tracePt t="8502" x="2000250" y="1755775"/>
          <p14:tracePt t="8518" x="2043113" y="1887538"/>
          <p14:tracePt t="8536" x="2130425" y="2000250"/>
          <p14:tracePt t="8552" x="2174875" y="2062163"/>
          <p14:tracePt t="8568" x="2209800" y="2105025"/>
          <p14:tracePt t="8585" x="2217738" y="2149475"/>
          <p14:tracePt t="8602" x="2227263" y="2184400"/>
          <p14:tracePt t="8618" x="2227263" y="2201863"/>
          <p14:tracePt t="8634" x="2227263" y="2209800"/>
          <p14:tracePt t="8938" x="2244725" y="2209800"/>
          <p14:tracePt t="8945" x="2287588" y="2209800"/>
          <p14:tracePt t="8953" x="2305050" y="2209800"/>
          <p14:tracePt t="8970" x="2374900" y="2209800"/>
          <p14:tracePt t="8985" x="2409825" y="2209800"/>
          <p14:tracePt t="8985" x="2427288" y="2209800"/>
          <p14:tracePt t="9002" x="2506663" y="2227263"/>
          <p14:tracePt t="9019" x="2541588" y="2227263"/>
          <p14:tracePt t="9036" x="2584450" y="2227263"/>
          <p14:tracePt t="9051" x="2619375" y="2227263"/>
          <p14:tracePt t="9068" x="2646363" y="2227263"/>
          <p14:tracePt t="9085" x="2663825" y="2227263"/>
          <p14:tracePt t="9117" x="2671763" y="2227263"/>
          <p14:tracePt t="9121" x="2689225" y="2227263"/>
          <p14:tracePt t="9134" x="2706688" y="2227263"/>
          <p14:tracePt t="9152" x="2741613" y="2227263"/>
          <p14:tracePt t="9167" x="2803525" y="2227263"/>
          <p14:tracePt t="9186" x="2881313" y="2227263"/>
          <p14:tracePt t="9203" x="2943225" y="2227263"/>
          <p14:tracePt t="9424" x="2951163" y="2227263"/>
          <p14:tracePt t="9427" x="2986088" y="2227263"/>
          <p14:tracePt t="9438" x="3030538" y="2227263"/>
          <p14:tracePt t="9452" x="3170238" y="2201863"/>
          <p14:tracePt t="9469" x="3344863" y="2201863"/>
          <p14:tracePt t="9485" x="3459163" y="2201863"/>
          <p14:tracePt t="9502" x="3581400" y="2201863"/>
          <p14:tracePt t="9517" x="3624263" y="2192338"/>
          <p14:tracePt t="9534" x="3633788" y="2192338"/>
          <p14:tracePt t="9552" x="3641725" y="2192338"/>
          <p14:tracePt t="9567" x="3659188" y="2192338"/>
          <p14:tracePt t="9585" x="3711575" y="2192338"/>
          <p14:tracePt t="9602" x="3756025" y="2192338"/>
          <p14:tracePt t="9703" x="3763963" y="2192338"/>
          <p14:tracePt t="9735" x="3763963" y="2201863"/>
          <p14:tracePt t="10025" x="3763963" y="2209800"/>
          <p14:tracePt t="10041" x="3763963" y="2219325"/>
          <p14:tracePt t="10049" x="3763963" y="2227263"/>
          <p14:tracePt t="10057" x="3763963" y="2236788"/>
          <p14:tracePt t="10067" x="3763963" y="2254250"/>
          <p14:tracePt t="10084" x="3781425" y="2271713"/>
          <p14:tracePt t="10101" x="3798888" y="2297113"/>
          <p14:tracePt t="10118" x="3833813" y="2324100"/>
          <p14:tracePt t="10134" x="3851275" y="2384425"/>
          <p14:tracePt t="10154" x="3938588" y="2568575"/>
          <p14:tracePt t="10174" x="4008438" y="2716213"/>
          <p14:tracePt t="10185" x="4052888" y="2840038"/>
          <p14:tracePt t="10204" x="4087813" y="2900363"/>
          <p14:tracePt t="10218" x="4105275" y="2952750"/>
          <p14:tracePt t="10235" x="4140200" y="3014663"/>
          <p14:tracePt t="10251" x="4157663" y="3049588"/>
          <p14:tracePt t="10267" x="4165600" y="3074988"/>
          <p14:tracePt t="10284" x="4192588" y="3119438"/>
          <p14:tracePt t="10301" x="4200525" y="3136900"/>
          <p14:tracePt t="10318" x="4210050" y="3144838"/>
          <p14:tracePt t="10372" x="4210050" y="3154363"/>
          <p14:tracePt t="10388" x="4210050" y="3162300"/>
          <p14:tracePt t="15317" x="4140200" y="3162300"/>
          <p14:tracePt t="15325" x="4008438" y="3162300"/>
          <p14:tracePt t="15334" x="3860800" y="3154363"/>
          <p14:tracePt t="15353" x="3571875" y="3144838"/>
          <p14:tracePt t="15366" x="3284538" y="3127375"/>
          <p14:tracePt t="15383" x="3162300" y="3109913"/>
          <p14:tracePt t="15399" x="3030538" y="3109913"/>
          <p14:tracePt t="15416" x="2968625" y="3109913"/>
          <p14:tracePt t="15434" x="2820988" y="3092450"/>
          <p14:tracePt t="15451" x="2646363" y="3092450"/>
          <p14:tracePt t="15467" x="2427288" y="3092450"/>
          <p14:tracePt t="15484" x="2305050" y="3092450"/>
          <p14:tracePt t="15502" x="2174875" y="3092450"/>
          <p14:tracePt t="15505" x="2147888" y="3092450"/>
          <p14:tracePt t="15520" x="2105025" y="3084513"/>
          <p14:tracePt t="15533" x="2070100" y="3084513"/>
          <p14:tracePt t="15552" x="1938338" y="3074988"/>
          <p14:tracePt t="15567" x="1885950" y="3074988"/>
          <p14:tracePt t="15568" x="1825625" y="3057525"/>
          <p14:tracePt t="15585" x="1781175" y="3057525"/>
          <p14:tracePt t="15602" x="1738313" y="3057525"/>
          <p14:tracePt t="15616" x="1720850" y="3057525"/>
          <p14:tracePt t="15633" x="1676400" y="3057525"/>
          <p14:tracePt t="15650" x="1598613" y="3057525"/>
          <p14:tracePt t="15666" x="1536700" y="3057525"/>
          <p14:tracePt t="15686" x="1511300" y="3057525"/>
          <p14:tracePt t="15699" x="1501775" y="3057525"/>
          <p14:tracePt t="15721" x="1493838" y="3057525"/>
          <p14:tracePt t="15897" x="1501775" y="3057525"/>
          <p14:tracePt t="15905" x="1511300" y="3057525"/>
          <p14:tracePt t="15916" x="1536700" y="3057525"/>
          <p14:tracePt t="15933" x="1571625" y="3057525"/>
          <p14:tracePt t="15952" x="1589088" y="3057525"/>
          <p14:tracePt t="15966" x="1598613" y="3049588"/>
          <p14:tracePt t="15983" x="1641475" y="3040063"/>
          <p14:tracePt t="16000" x="1711325" y="3022600"/>
          <p14:tracePt t="16019" x="1833563" y="3022600"/>
          <p14:tracePt t="16033" x="1878013" y="3022600"/>
          <p14:tracePt t="16053" x="2043113" y="3032125"/>
          <p14:tracePt t="16067" x="2095500" y="3032125"/>
          <p14:tracePt t="16086" x="2192338" y="3040063"/>
          <p14:tracePt t="16087" x="2244725" y="3040063"/>
          <p14:tracePt t="16101" x="2279650" y="3040063"/>
          <p14:tracePt t="16116" x="2357438" y="3040063"/>
          <p14:tracePt t="16133" x="2427288" y="3040063"/>
          <p14:tracePt t="16150" x="2497138" y="3040063"/>
          <p14:tracePt t="16166" x="2576513" y="3040063"/>
          <p14:tracePt t="16167" x="2611438" y="3040063"/>
          <p14:tracePt t="16183" x="2646363" y="3040063"/>
          <p14:tracePt t="16184" x="2681288" y="3040063"/>
          <p14:tracePt t="16200" x="2759075" y="3040063"/>
          <p14:tracePt t="16216" x="2846388" y="3040063"/>
          <p14:tracePt t="16234" x="2890838" y="3040063"/>
          <p14:tracePt t="16252" x="2908300" y="3040063"/>
          <p14:tracePt t="16273" x="2916238" y="3040063"/>
          <p14:tracePt t="16289" x="2925763" y="3040063"/>
          <p14:tracePt t="16305" x="2933700" y="3040063"/>
          <p14:tracePt t="16317" x="2943225" y="3040063"/>
          <p14:tracePt t="16332" x="2968625" y="3040063"/>
          <p14:tracePt t="16349" x="2995613" y="3040063"/>
          <p14:tracePt t="16366" x="3038475" y="3040063"/>
          <p14:tracePt t="16383" x="3074988" y="3040063"/>
          <p14:tracePt t="16495" x="3082925" y="3040063"/>
          <p14:tracePt t="16509" x="3109913" y="3040063"/>
          <p14:tracePt t="16525" x="3117850" y="3040063"/>
          <p14:tracePt t="16543" x="3127375" y="3040063"/>
          <p14:tracePt t="16551" x="3135313" y="3040063"/>
          <p14:tracePt t="16558" x="3144838" y="3040063"/>
          <p14:tracePt t="16567" x="3152775" y="3040063"/>
          <p14:tracePt t="16583" x="3162300" y="3040063"/>
          <p14:tracePt t="16584" x="3170238" y="3040063"/>
          <p14:tracePt t="16599" x="3205163" y="3040063"/>
          <p14:tracePt t="16616" x="3214688" y="3049588"/>
          <p14:tracePt t="18379" x="3214688" y="3057525"/>
          <p14:tracePt t="18387" x="3197225" y="3067050"/>
          <p14:tracePt t="18399" x="3179763" y="3092450"/>
          <p14:tracePt t="18416" x="3082925" y="3162300"/>
          <p14:tracePt t="18434" x="2995613" y="3197225"/>
          <p14:tracePt t="18435" x="2960688" y="3206750"/>
          <p14:tracePt t="18449" x="2925763" y="3224213"/>
          <p14:tracePt t="18470" x="2828925" y="3232150"/>
          <p14:tracePt t="18485" x="2786063" y="3241675"/>
          <p14:tracePt t="18501" x="2733675" y="3267075"/>
          <p14:tracePt t="18518" x="2663825" y="3284538"/>
          <p14:tracePt t="18533" x="2611438" y="3302000"/>
          <p14:tracePt t="18534" x="2559050" y="3311525"/>
          <p14:tracePt t="18551" x="2374900" y="3346450"/>
          <p14:tracePt t="18566" x="2305050" y="3354388"/>
          <p14:tracePt t="18582" x="2200275" y="3381375"/>
          <p14:tracePt t="18599" x="2139950" y="3389313"/>
          <p14:tracePt t="18615" x="2095500" y="3406775"/>
          <p14:tracePt t="18632" x="2043113" y="3416300"/>
          <p14:tracePt t="18649" x="1982788" y="3441700"/>
          <p14:tracePt t="18665" x="1938338" y="3441700"/>
          <p14:tracePt t="18682" x="1912938" y="3451225"/>
          <p14:tracePt t="18699" x="1895475" y="3451225"/>
          <p14:tracePt t="18716" x="1851025" y="3468688"/>
          <p14:tracePt t="18733" x="1825625" y="3486150"/>
          <p14:tracePt t="18750" x="1816100" y="3486150"/>
          <p14:tracePt t="18832" x="1816100" y="3494088"/>
          <p14:tracePt t="18847" x="1816100" y="3511550"/>
          <p14:tracePt t="19822" x="1825625" y="3511550"/>
          <p14:tracePt t="19829" x="1851025" y="3511550"/>
          <p14:tracePt t="19838" x="1903413" y="3538538"/>
          <p14:tracePt t="19849" x="1930400" y="3556000"/>
          <p14:tracePt t="19865" x="2043113" y="3581400"/>
          <p14:tracePt t="19883" x="2105025" y="3581400"/>
          <p14:tracePt t="19885" x="2122488" y="3581400"/>
          <p14:tracePt t="19898" x="2147888" y="3581400"/>
          <p14:tracePt t="19917" x="2192338" y="3581400"/>
          <p14:tracePt t="19932" x="2235200" y="3581400"/>
          <p14:tracePt t="19949" x="2252663" y="3581400"/>
          <p14:tracePt t="19982" x="2270125" y="3581400"/>
          <p14:tracePt t="19991" x="2279650" y="3581400"/>
          <p14:tracePt t="19999" x="2287588" y="3581400"/>
          <p14:tracePt t="20016" x="2305050" y="3581400"/>
          <p14:tracePt t="20034" x="2322513" y="3581400"/>
          <p14:tracePt t="20050" x="2374900" y="3581400"/>
          <p14:tracePt t="20733" x="2419350" y="3581400"/>
          <p14:tracePt t="20740" x="2444750" y="3581400"/>
          <p14:tracePt t="20748" x="2454275" y="3581400"/>
          <p14:tracePt t="20765" x="2497138" y="3581400"/>
          <p14:tracePt t="20784" x="2524125" y="3581400"/>
          <p14:tracePt t="20801" x="2566988" y="3581400"/>
          <p14:tracePt t="20815" x="2646363" y="3581400"/>
          <p14:tracePt t="20832" x="2716213" y="3581400"/>
          <p14:tracePt t="20848" x="2776538" y="3581400"/>
          <p14:tracePt t="20866" x="2794000" y="3581400"/>
          <p14:tracePt t="20884" x="2803525" y="3581400"/>
          <p14:tracePt t="20898" x="2811463" y="3581400"/>
          <p14:tracePt t="20920" x="2846388" y="3581400"/>
          <p14:tracePt t="20932" x="2873375" y="3581400"/>
          <p14:tracePt t="20952" x="2943225" y="3581400"/>
          <p14:tracePt t="20967" x="2968625" y="3581400"/>
          <p14:tracePt t="20991" x="2978150" y="3581400"/>
          <p14:tracePt t="20998" x="2986088" y="3573463"/>
          <p14:tracePt t="21015" x="2995613" y="3573463"/>
          <p14:tracePt t="21032" x="3013075" y="3573463"/>
          <p14:tracePt t="21048" x="3048000" y="3573463"/>
          <p14:tracePt t="21066" x="3082925" y="3573463"/>
          <p14:tracePt t="21083" x="3117850" y="3573463"/>
          <p14:tracePt t="21098" x="3127375" y="3573463"/>
          <p14:tracePt t="21152" x="3144838" y="3573463"/>
          <p14:tracePt t="21170" x="3152775" y="3573463"/>
          <p14:tracePt t="21174" x="3179763" y="3581400"/>
          <p14:tracePt t="21182" x="3187700" y="3581400"/>
          <p14:tracePt t="21203" x="3214688" y="3581400"/>
          <p14:tracePt t="21216" x="3249613" y="3581400"/>
          <p14:tracePt t="21233" x="3275013" y="3573463"/>
          <p14:tracePt t="21248" x="3292475" y="3573463"/>
          <p14:tracePt t="21265" x="3309938" y="3573463"/>
          <p14:tracePt t="21282" x="3319463" y="3573463"/>
          <p14:tracePt t="21299" x="3344863" y="3573463"/>
          <p14:tracePt t="21317" x="3362325" y="3573463"/>
          <p14:tracePt t="21337" x="3379788" y="3573463"/>
          <p14:tracePt t="21353" x="3389313" y="3573463"/>
          <p14:tracePt t="21365" x="3397250" y="3573463"/>
          <p14:tracePt t="21382" x="3441700" y="3573463"/>
          <p14:tracePt t="21399" x="3494088" y="3573463"/>
          <p14:tracePt t="21415" x="3519488" y="3573463"/>
          <p14:tracePt t="21434" x="3536950" y="3581400"/>
          <p14:tracePt t="21449" x="3546475" y="3581400"/>
          <p14:tracePt t="21451" x="3554413" y="3581400"/>
          <p14:tracePt t="21465" x="3563938" y="3581400"/>
          <p14:tracePt t="21485" x="3571875" y="3581400"/>
          <p14:tracePt t="21499" x="3581400" y="3581400"/>
          <p14:tracePt t="21515" x="3616325" y="3598863"/>
          <p14:tracePt t="21532" x="3641725" y="3598863"/>
          <p14:tracePt t="21549" x="3686175" y="3598863"/>
          <p14:tracePt t="21565" x="3721100" y="3598863"/>
          <p14:tracePt t="21582" x="3763963" y="3598863"/>
          <p14:tracePt t="21599" x="3798888" y="3598863"/>
          <p14:tracePt t="21615" x="3808413" y="3598863"/>
          <p14:tracePt t="21634" x="3808413" y="3608388"/>
          <p14:tracePt t="21648" x="3816350" y="3608388"/>
          <p14:tracePt t="21667" x="3825875" y="3608388"/>
          <p14:tracePt t="21683" x="3833813" y="3608388"/>
          <p14:tracePt t="21699" x="3843338" y="3608388"/>
          <p14:tracePt t="21787" x="3843338" y="3616325"/>
          <p14:tracePt t="21795" x="3851275" y="3616325"/>
          <p14:tracePt t="21811" x="3860800" y="3633788"/>
          <p14:tracePt t="21829" x="3868738" y="3633788"/>
          <p14:tracePt t="21835" x="3868738" y="3643313"/>
          <p14:tracePt t="21849" x="3878263" y="3643313"/>
          <p14:tracePt t="21865" x="3886200" y="3651250"/>
          <p14:tracePt t="21882" x="3895725" y="3660775"/>
          <p14:tracePt t="22859" x="3913188" y="3660775"/>
          <p14:tracePt t="22867" x="3913188" y="3668713"/>
          <p14:tracePt t="22955" x="3921125" y="3668713"/>
          <p14:tracePt t="22973" x="3930650" y="3668713"/>
          <p14:tracePt t="25655" x="3930650" y="3678238"/>
          <p14:tracePt t="25663" x="3938588" y="3686175"/>
          <p14:tracePt t="25671" x="3948113" y="3695700"/>
          <p14:tracePt t="25681" x="3956050" y="3703638"/>
          <p14:tracePt t="25698" x="3965575" y="3721100"/>
          <p14:tracePt t="25714" x="4000500" y="3756025"/>
          <p14:tracePt t="25732" x="4025900" y="3783013"/>
          <p14:tracePt t="25748" x="4043363" y="3800475"/>
          <p14:tracePt t="25764" x="4052888" y="3808413"/>
          <p14:tracePt t="25782" x="4052888" y="3835400"/>
          <p14:tracePt t="25783" x="4060825" y="3843338"/>
          <p14:tracePt t="25798" x="4087813" y="3887788"/>
          <p14:tracePt t="25814" x="4095750" y="3895725"/>
          <p14:tracePt t="25815" x="4113213" y="3913188"/>
          <p14:tracePt t="25831" x="4148138" y="3957638"/>
          <p14:tracePt t="25847" x="4183063" y="3992563"/>
          <p14:tracePt t="25864" x="4200525" y="4010025"/>
          <p14:tracePt t="25882" x="4217988" y="4052888"/>
          <p14:tracePt t="25899" x="4279900" y="4097338"/>
          <p14:tracePt t="25914" x="4314825" y="4132263"/>
          <p14:tracePt t="25931" x="4367213" y="4167188"/>
          <p14:tracePt t="25947" x="4402138" y="4176713"/>
          <p14:tracePt t="25964" x="4445000" y="4184650"/>
          <p14:tracePt t="25981" x="4471988" y="4184650"/>
          <p14:tracePt t="25998" x="4559300" y="4211638"/>
          <p14:tracePt t="26014" x="4619625" y="4219575"/>
          <p14:tracePt t="26031" x="4637088" y="4229100"/>
          <p14:tracePt t="26049" x="4646613" y="4229100"/>
          <p14:tracePt t="26392" x="4664075" y="4229100"/>
          <p14:tracePt t="26395" x="4672013" y="4229100"/>
          <p14:tracePt t="26403" x="4681538" y="4219575"/>
          <p14:tracePt t="26414" x="4689475" y="4219575"/>
          <p14:tracePt t="26430" x="4724400" y="4211638"/>
          <p14:tracePt t="26449" x="4751388" y="4202113"/>
          <p14:tracePt t="26465" x="4794250" y="4202113"/>
          <p14:tracePt t="26484" x="4821238" y="4202113"/>
          <p14:tracePt t="26486" x="4829175" y="4194175"/>
          <p14:tracePt t="26501" x="4838700" y="4194175"/>
          <p14:tracePt t="26518" x="4846638" y="4194175"/>
          <p14:tracePt t="26519" x="4864100" y="4194175"/>
          <p14:tracePt t="26532" x="4873625" y="4194175"/>
          <p14:tracePt t="26533" x="4881563" y="4194175"/>
          <p14:tracePt t="26550" x="4908550" y="4194175"/>
          <p14:tracePt t="26564" x="4943475" y="4176713"/>
          <p14:tracePt t="26581" x="5021263" y="4176713"/>
          <p14:tracePt t="26597" x="5048250" y="4176713"/>
          <p14:tracePt t="26598" x="5073650" y="4176713"/>
          <p14:tracePt t="26614" x="5118100" y="4184650"/>
          <p14:tracePt t="26631" x="5143500" y="4194175"/>
          <p14:tracePt t="26647" x="5160963" y="4194175"/>
          <p14:tracePt t="26664" x="5187950" y="4194175"/>
          <p14:tracePt t="26681" x="5205413" y="4194175"/>
          <p14:tracePt t="26697" x="5240338" y="4194175"/>
          <p14:tracePt t="26714" x="5265738" y="4194175"/>
          <p14:tracePt t="26732" x="5292725" y="4211638"/>
          <p14:tracePt t="26748" x="5318125" y="4219575"/>
          <p14:tracePt t="26766" x="5345113" y="4219575"/>
          <p14:tracePt t="26782" x="5370513" y="4219575"/>
          <p14:tracePt t="26783" x="5405438" y="4219575"/>
          <p14:tracePt t="26797" x="5440363" y="4219575"/>
          <p14:tracePt t="26814" x="5519738" y="4219575"/>
          <p14:tracePt t="26832" x="5676900" y="4202113"/>
          <p14:tracePt t="26847" x="5694363" y="4202113"/>
          <p14:tracePt t="26848" x="5719763" y="4202113"/>
          <p14:tracePt t="26864" x="5754688" y="4202113"/>
          <p14:tracePt t="26883" x="5799138" y="4202113"/>
          <p14:tracePt t="26897" x="5834063" y="4202113"/>
          <p14:tracePt t="26914" x="5859463" y="4194175"/>
          <p14:tracePt t="26931" x="5886450" y="4194175"/>
          <p14:tracePt t="26948" x="5929313" y="4184650"/>
          <p14:tracePt t="26951" x="5964238" y="4176713"/>
          <p14:tracePt t="26964" x="6016625" y="4159250"/>
          <p14:tracePt t="26983" x="6105525" y="4149725"/>
          <p14:tracePt t="26999" x="6218238" y="4132263"/>
          <p14:tracePt t="27015" x="6340475" y="4124325"/>
          <p14:tracePt t="27031" x="6419850" y="4124325"/>
          <p14:tracePt t="27048" x="6454775" y="4124325"/>
          <p14:tracePt t="27064" x="6472238" y="4124325"/>
          <p14:tracePt t="27081" x="6515100" y="4105275"/>
          <p14:tracePt t="27097" x="6559550" y="4105275"/>
          <p14:tracePt t="27114" x="6646863" y="4087813"/>
          <p14:tracePt t="27131" x="6759575" y="4087813"/>
          <p14:tracePt t="27147" x="6864350" y="4079875"/>
          <p14:tracePt t="27165" x="6961188" y="4079875"/>
          <p14:tracePt t="27181" x="7031038" y="4070350"/>
          <p14:tracePt t="27199" x="7065963" y="4070350"/>
          <p14:tracePt t="27214" x="7083425" y="4070350"/>
          <p14:tracePt t="27233" x="7100888" y="4070350"/>
          <p14:tracePt t="27250" x="7108825" y="4070350"/>
          <p14:tracePt t="27265" x="7118350" y="4070350"/>
          <p14:tracePt t="27282" x="7143750" y="4070350"/>
          <p14:tracePt t="27299" x="7205663" y="4070350"/>
          <p14:tracePt t="27314" x="7240588" y="4070350"/>
          <p14:tracePt t="27315" x="7258050" y="4070350"/>
          <p14:tracePt t="27330" x="7310438" y="4070350"/>
          <p14:tracePt t="27331" x="7327900" y="4070350"/>
          <p14:tracePt t="27347" x="7335838" y="4070350"/>
          <p14:tracePt t="27348" x="7362825" y="4070350"/>
          <p14:tracePt t="27364" x="7380288" y="4062413"/>
          <p14:tracePt t="27380" x="7388225" y="4062413"/>
          <p14:tracePt t="27398" x="7397750" y="4062413"/>
          <p14:tracePt t="27415" x="7423150" y="4062413"/>
          <p14:tracePt t="27434" x="7458075" y="4062413"/>
          <p14:tracePt t="27448" x="7485063" y="4044950"/>
          <p14:tracePt t="27464" x="7502525" y="4044950"/>
          <p14:tracePt t="27485" x="7510463" y="4044950"/>
          <p14:tracePt t="28693" x="7502525" y="4052888"/>
          <p14:tracePt t="28702" x="7485063" y="4062413"/>
          <p14:tracePt t="28713" x="7432675" y="4070350"/>
          <p14:tracePt t="28731" x="7327900" y="4097338"/>
          <p14:tracePt t="28733" x="7258050" y="4097338"/>
          <p14:tracePt t="28747" x="7188200" y="4097338"/>
          <p14:tracePt t="28766" x="6926263" y="4114800"/>
          <p14:tracePt t="28781" x="6742113" y="4114800"/>
          <p14:tracePt t="28797" x="6654800" y="4132263"/>
          <p14:tracePt t="28797" x="6542088" y="4132263"/>
          <p14:tracePt t="28813" x="6454775" y="4141788"/>
          <p14:tracePt t="28814" x="6357938" y="4159250"/>
          <p14:tracePt t="28830" x="6175375" y="4176713"/>
          <p14:tracePt t="28847" x="6008688" y="4219575"/>
          <p14:tracePt t="28863" x="5824538" y="4264025"/>
          <p14:tracePt t="28881" x="5641975" y="4298950"/>
          <p14:tracePt t="28897" x="5475288" y="4324350"/>
          <p14:tracePt t="28914" x="5318125" y="4359275"/>
          <p14:tracePt t="28930" x="5160963" y="4359275"/>
          <p14:tracePt t="28948" x="5021263" y="4386263"/>
          <p14:tracePt t="28952" x="4943475" y="4403725"/>
          <p14:tracePt t="28963" x="4873625" y="4411663"/>
          <p14:tracePt t="28985" x="4724400" y="4438650"/>
          <p14:tracePt t="28997" x="4672013" y="4456113"/>
          <p14:tracePt t="29016" x="4532313" y="4456113"/>
          <p14:tracePt t="29030" x="4479925" y="4464050"/>
          <p14:tracePt t="29031" x="4410075" y="4464050"/>
          <p14:tracePt t="29047" x="4357688" y="4464050"/>
          <p14:tracePt t="29048" x="4314825" y="4464050"/>
          <p14:tracePt t="29064" x="4200525" y="4481513"/>
          <p14:tracePt t="29082" x="4095750" y="4491038"/>
          <p14:tracePt t="29097" x="4000500" y="4498975"/>
          <p14:tracePt t="29113" x="3903663" y="4498975"/>
          <p14:tracePt t="29130" x="3816350" y="4498975"/>
          <p14:tracePt t="29147" x="3721100" y="4491038"/>
          <p14:tracePt t="29164" x="3633788" y="4473575"/>
          <p14:tracePt t="29183" x="3484563" y="4473575"/>
          <p14:tracePt t="29201" x="3449638" y="4473575"/>
          <p14:tracePt t="29215" x="3379788" y="4473575"/>
          <p14:tracePt t="29230" x="3319463" y="4473575"/>
          <p14:tracePt t="29247" x="3222625" y="4473575"/>
          <p14:tracePt t="29264" x="3152775" y="4481513"/>
          <p14:tracePt t="29281" x="3057525" y="4498975"/>
          <p14:tracePt t="29297" x="2986088" y="4498975"/>
          <p14:tracePt t="29313" x="2951163" y="4516438"/>
          <p14:tracePt t="29314" x="2916238" y="4525963"/>
          <p14:tracePt t="29332" x="2820988" y="4525963"/>
          <p14:tracePt t="29347" x="2724150" y="4525963"/>
          <p14:tracePt t="29363" x="2619375" y="4525963"/>
          <p14:tracePt t="29380" x="2566988" y="4525963"/>
          <p14:tracePt t="29397" x="2506663" y="4525963"/>
          <p14:tracePt t="29417" x="2462213" y="4525963"/>
          <p14:tracePt t="29417" x="2427288" y="4525963"/>
          <p14:tracePt t="29430" x="2409825" y="4525963"/>
          <p14:tracePt t="29448" x="2366963" y="4525963"/>
          <p14:tracePt t="29463" x="2339975" y="4525963"/>
          <p14:tracePt t="29482" x="2322513" y="4525963"/>
          <p14:tracePt t="30764" x="2322513" y="4533900"/>
          <p14:tracePt t="30771" x="2339975" y="4533900"/>
          <p14:tracePt t="30781" x="2349500" y="4533900"/>
          <p14:tracePt t="30798" x="2366963" y="4533900"/>
          <p14:tracePt t="30813" x="2401888" y="4533900"/>
          <p14:tracePt t="30833" x="2436813" y="4533900"/>
          <p14:tracePt t="30846" x="2471738" y="4533900"/>
          <p14:tracePt t="30863" x="2497138" y="4543425"/>
          <p14:tracePt t="30880" x="2524125" y="4543425"/>
          <p14:tracePt t="30896" x="2566988" y="4543425"/>
          <p14:tracePt t="30913" x="2636838" y="4543425"/>
          <p14:tracePt t="30930" x="2733675" y="4543425"/>
          <p14:tracePt t="30948" x="2838450" y="4543425"/>
          <p14:tracePt t="30949" x="2898775" y="4543425"/>
          <p14:tracePt t="30963" x="2933700" y="4543425"/>
          <p14:tracePt t="30980" x="2978150" y="4543425"/>
          <p14:tracePt t="30998" x="3030538" y="4551363"/>
          <p14:tracePt t="31014" x="3057525" y="4551363"/>
          <p14:tracePt t="31030" x="3100388" y="4551363"/>
          <p14:tracePt t="31047" x="3170238" y="4551363"/>
          <p14:tracePt t="31064" x="3249613" y="4551363"/>
          <p14:tracePt t="31079" x="3362325" y="4551363"/>
          <p14:tracePt t="31096" x="3484563" y="4568825"/>
          <p14:tracePt t="31113" x="3616325" y="4568825"/>
          <p14:tracePt t="31131" x="3668713" y="4578350"/>
          <p14:tracePt t="31147" x="3729038" y="4586288"/>
          <p14:tracePt t="31148" x="3746500" y="4586288"/>
          <p14:tracePt t="31163" x="3781425" y="4586288"/>
          <p14:tracePt t="31181" x="3886200" y="4586288"/>
          <p14:tracePt t="31197" x="3938588" y="4586288"/>
          <p14:tracePt t="31198" x="3990975" y="4568825"/>
          <p14:tracePt t="31215" x="4105275" y="4568825"/>
          <p14:tracePt t="31233" x="4175125" y="4568825"/>
          <p14:tracePt t="31247" x="4227513" y="4578350"/>
          <p14:tracePt t="31263" x="4270375" y="4586288"/>
          <p14:tracePt t="31282" x="4314825" y="4595813"/>
          <p14:tracePt t="31697" x="4322763" y="4595813"/>
          <p14:tracePt t="31704" x="4340225" y="4595813"/>
          <p14:tracePt t="31715" x="4357688" y="4595813"/>
          <p14:tracePt t="31731" x="4402138" y="4595813"/>
          <p14:tracePt t="31746" x="4410075" y="4595813"/>
          <p14:tracePt t="31764" x="4445000" y="4595813"/>
          <p14:tracePt t="31780" x="4497388" y="4595813"/>
          <p14:tracePt t="31796" x="4584700" y="4595813"/>
          <p14:tracePt t="31812" x="4699000" y="4595813"/>
          <p14:tracePt t="31830" x="4794250" y="4595813"/>
          <p14:tracePt t="31846" x="4829175" y="4595813"/>
          <p14:tracePt t="31863" x="4838700" y="4595813"/>
          <p14:tracePt t="31884" x="4873625" y="4586288"/>
          <p14:tracePt t="31899" x="4908550" y="4586288"/>
          <p14:tracePt t="31912" x="4943475" y="4586288"/>
          <p14:tracePt t="31930" x="5030788" y="4586288"/>
          <p14:tracePt t="31946" x="5143500" y="4586288"/>
          <p14:tracePt t="31965" x="5240338" y="4586288"/>
          <p14:tracePt t="31980" x="5240338" y="4578350"/>
          <p14:tracePt t="32352" x="5248275" y="4578350"/>
          <p14:tracePt t="32359" x="5257800" y="4578350"/>
          <p14:tracePt t="32367" x="5275263" y="4578350"/>
          <p14:tracePt t="32383" x="5318125" y="4578350"/>
          <p14:tracePt t="32396" x="5353050" y="4578350"/>
          <p14:tracePt t="32414" x="5397500" y="4578350"/>
          <p14:tracePt t="32415" x="5414963" y="4578350"/>
          <p14:tracePt t="32431" x="5432425" y="4578350"/>
          <p14:tracePt t="32432" x="5440363" y="4578350"/>
          <p14:tracePt t="32447" x="5457825" y="4578350"/>
          <p14:tracePt t="32462" x="5467350" y="4578350"/>
          <p14:tracePt t="32480" x="5484813" y="4578350"/>
          <p14:tracePt t="32496" x="5492750" y="4578350"/>
          <p14:tracePt t="32513" x="5502275" y="4578350"/>
          <p14:tracePt t="32530" x="5510213" y="4578350"/>
          <p14:tracePt t="32547" x="5554663" y="4578350"/>
          <p14:tracePt t="32563" x="5597525" y="4578350"/>
          <p14:tracePt t="32582" x="5632450" y="4568825"/>
          <p14:tracePt t="32583" x="5641975" y="4568825"/>
          <p14:tracePt t="32596" x="5659438" y="4568825"/>
          <p14:tracePt t="32617" x="5676900" y="4560888"/>
          <p14:tracePt t="32629" x="5684838" y="4560888"/>
          <p14:tracePt t="32646" x="5694363" y="4560888"/>
          <p14:tracePt t="32663" x="5711825" y="4560888"/>
          <p14:tracePt t="32665" x="5719763" y="4560888"/>
          <p14:tracePt t="32680" x="5737225" y="4560888"/>
          <p14:tracePt t="32680" x="5746750" y="4560888"/>
          <p14:tracePt t="32696" x="5754688" y="4560888"/>
          <p14:tracePt t="32712" x="5781675" y="4560888"/>
          <p14:tracePt t="32731" x="5789613" y="4560888"/>
          <p14:tracePt t="32769" x="5799138" y="4560888"/>
          <p14:tracePt t="32787" x="5816600" y="4560888"/>
          <p14:tracePt t="32867" x="5824538" y="4560888"/>
          <p14:tracePt t="32892" x="5834063" y="4560888"/>
          <p14:tracePt t="33640" x="5834063" y="4568825"/>
          <p14:tracePt t="33646" x="5824538" y="4578350"/>
          <p14:tracePt t="33655" x="5816600" y="4586288"/>
          <p14:tracePt t="33671" x="5799138" y="4595813"/>
          <p14:tracePt t="33679" x="5789613" y="4603750"/>
          <p14:tracePt t="33696" x="5772150" y="4613275"/>
          <p14:tracePt t="33713" x="5754688" y="4630738"/>
          <p14:tracePt t="33733" x="5754688" y="4638675"/>
          <p14:tracePt t="33745" x="5737225" y="4648200"/>
          <p14:tracePt t="33764" x="5694363" y="4683125"/>
          <p14:tracePt t="33780" x="5614988" y="4735513"/>
          <p14:tracePt t="33798" x="5527675" y="4787900"/>
          <p14:tracePt t="33812" x="5502275" y="4805363"/>
          <p14:tracePt t="33829" x="5440363" y="4830763"/>
          <p14:tracePt t="33846" x="5405438" y="4848225"/>
          <p14:tracePt t="33863" x="5345113" y="4883150"/>
          <p14:tracePt t="33879" x="5213350" y="4970463"/>
          <p14:tracePt t="33898" x="5030788" y="5084763"/>
          <p14:tracePt t="33914" x="4916488" y="5172075"/>
          <p14:tracePt t="33929" x="4891088" y="5180013"/>
          <p14:tracePt t="33930" x="4856163" y="5197475"/>
          <p14:tracePt t="33946" x="4829175" y="5197475"/>
          <p14:tracePt t="33962" x="4759325" y="5197475"/>
          <p14:tracePt t="33979" x="4654550" y="5207000"/>
          <p14:tracePt t="33996" x="4541838" y="5224463"/>
          <p14:tracePt t="34013" x="4437063" y="5232400"/>
          <p14:tracePt t="34029" x="4392613" y="5241925"/>
          <p14:tracePt t="34108" x="4375150" y="5241925"/>
          <p14:tracePt t="34117" x="4367213" y="5241925"/>
          <p14:tracePt t="34123" x="4357688" y="5241925"/>
          <p14:tracePt t="34131" x="4349750" y="5241925"/>
          <p14:tracePt t="34147" x="4314825" y="5241925"/>
          <p14:tracePt t="34162" x="4305300" y="5241925"/>
          <p14:tracePt t="34163" x="4297363" y="5249863"/>
          <p14:tracePt t="34196" x="4287838" y="5249863"/>
          <p14:tracePt t="34211" x="4287838" y="5241925"/>
          <p14:tracePt t="39023" x="4314825" y="5232400"/>
          <p14:tracePt t="39033" x="4349750" y="5232400"/>
          <p14:tracePt t="39037" x="4402138" y="5224463"/>
          <p14:tracePt t="39046" x="4445000" y="5224463"/>
          <p14:tracePt t="39061" x="4497388" y="5207000"/>
          <p14:tracePt t="39062" x="4532313" y="5207000"/>
          <p14:tracePt t="39078" x="4576763" y="5197475"/>
          <p14:tracePt t="39095" x="4584700" y="5189538"/>
          <p14:tracePt t="39115" x="4619625" y="5180013"/>
          <p14:tracePt t="39128" x="4654550" y="5180013"/>
          <p14:tracePt t="39146" x="4724400" y="5162550"/>
          <p14:tracePt t="39162" x="4829175" y="5154613"/>
          <p14:tracePt t="39178" x="4943475" y="5154613"/>
          <p14:tracePt t="39194" x="5038725" y="5145088"/>
          <p14:tracePt t="39211" x="5143500" y="5145088"/>
          <p14:tracePt t="39228" x="5205413" y="5119688"/>
          <p14:tracePt t="39245" x="5257800" y="5092700"/>
          <p14:tracePt t="39265" x="5405438" y="5084763"/>
          <p14:tracePt t="39280" x="5510213" y="5067300"/>
          <p14:tracePt t="39295" x="5537200" y="5067300"/>
          <p14:tracePt t="39312" x="5572125" y="5067300"/>
          <p14:tracePt t="39328" x="5589588" y="5067300"/>
          <p14:tracePt t="39345" x="5597525" y="5067300"/>
          <p14:tracePt t="39346" x="5607050" y="5057775"/>
          <p14:tracePt t="39364" x="5659438" y="5049838"/>
          <p14:tracePt t="39379" x="5702300" y="5049838"/>
          <p14:tracePt t="39396" x="5711825" y="5049838"/>
          <p14:tracePt t="39424" x="5719763" y="5049838"/>
          <p14:tracePt t="39505" x="5729288" y="5049838"/>
          <p14:tracePt t="41899" x="5729288" y="5032375"/>
          <p14:tracePt t="41905" x="5729288" y="5005388"/>
          <p14:tracePt t="41915" x="5729288" y="4987925"/>
          <p14:tracePt t="41927" x="5729288" y="4962525"/>
          <p14:tracePt t="41944" x="5711825" y="4865688"/>
          <p14:tracePt t="41961" x="5684838" y="4638675"/>
          <p14:tracePt t="41977" x="5684838" y="4316413"/>
          <p14:tracePt t="41994" x="5694363" y="3878263"/>
          <p14:tracePt t="41995" x="5694363" y="3660775"/>
          <p14:tracePt t="42011" x="5694363" y="3486150"/>
          <p14:tracePt t="42028" x="5694363" y="3154363"/>
          <p14:tracePt t="42045" x="5711825" y="2997200"/>
          <p14:tracePt t="42063" x="5719763" y="2813050"/>
          <p14:tracePt t="42078" x="5754688" y="2551113"/>
          <p14:tracePt t="42094" x="5789613" y="2236788"/>
          <p14:tracePt t="42113" x="5807075" y="1930400"/>
          <p14:tracePt t="42127" x="5807075" y="1651000"/>
          <p14:tracePt t="42144" x="5807075" y="1450975"/>
          <p14:tracePt t="42161" x="5807075" y="1292225"/>
          <p14:tracePt t="42177" x="5824538" y="1092200"/>
          <p14:tracePt t="42194" x="5842000" y="865188"/>
          <p14:tracePt t="42211" x="5816600" y="681038"/>
          <p14:tracePt t="42228" x="5737225" y="533400"/>
          <p14:tracePt t="42391" x="5737225" y="523875"/>
          <p14:tracePt t="42396" x="5737225" y="515938"/>
          <p14:tracePt t="42412" x="5754688" y="498475"/>
          <p14:tracePt t="42429" x="5842000" y="366713"/>
          <p14:tracePt t="42430" x="5886450" y="306388"/>
          <p14:tracePt t="42443" x="5929313" y="227013"/>
          <p14:tracePt t="42462" x="6069013" y="61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E16F1-F1E6-9FAB-91C4-1FE6205F4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30C937-BFF0-0036-25B3-E23FCE70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9" y="548680"/>
            <a:ext cx="8229600" cy="933552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Overview : Partner Scoring </a:t>
            </a:r>
            <a:r>
              <a:rPr lang="en-US" altLang="ja-JP" sz="3600" dirty="0"/>
              <a:t>(idea 1)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3F4CBA-B95F-D2D3-FDCE-F1E447C25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BC7E8F-740C-8F07-D04E-C69E3C6AD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697" y="1802890"/>
            <a:ext cx="6158070" cy="15841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000" b="1" dirty="0">
                <a:solidFill>
                  <a:srgbClr val="FF0000"/>
                </a:solidFill>
              </a:rPr>
              <a:t>Partner scoring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Market trend 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Trend-aware proposal adjustments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9591825-5ED7-408C-A28E-B17C0A3115C7}"/>
              </a:ext>
            </a:extLst>
          </p:cNvPr>
          <p:cNvSpPr/>
          <p:nvPr/>
        </p:nvSpPr>
        <p:spPr>
          <a:xfrm>
            <a:off x="711073" y="1626231"/>
            <a:ext cx="7389319" cy="17608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75B0BEAC-2451-B4BB-ECF8-1841AB0314BD}"/>
              </a:ext>
            </a:extLst>
          </p:cNvPr>
          <p:cNvSpPr txBox="1">
            <a:spLocks/>
          </p:cNvSpPr>
          <p:nvPr/>
        </p:nvSpPr>
        <p:spPr>
          <a:xfrm>
            <a:off x="980816" y="1340768"/>
            <a:ext cx="1070904" cy="5491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b="1" dirty="0"/>
              <a:t>Ideas</a:t>
            </a:r>
            <a:endParaRPr lang="en-US" altLang="ja-JP" sz="3000" b="1" dirty="0">
              <a:ea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3E643CE-E65E-B8B8-DA67-1743ED4F3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5" y="4017245"/>
            <a:ext cx="1070030" cy="800994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4186776-A103-6AE1-43E6-C80A48293A59}"/>
              </a:ext>
            </a:extLst>
          </p:cNvPr>
          <p:cNvGrpSpPr/>
          <p:nvPr/>
        </p:nvGrpSpPr>
        <p:grpSpPr>
          <a:xfrm>
            <a:off x="5402087" y="3799253"/>
            <a:ext cx="743354" cy="2008704"/>
            <a:chOff x="5404646" y="3854859"/>
            <a:chExt cx="743354" cy="20087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6244CA9-E7D8-9EB0-53CA-21B2B391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3854859"/>
              <a:ext cx="743354" cy="556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1F3F04A-6508-FC7D-D323-520423117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4580984"/>
              <a:ext cx="743354" cy="55645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3E672A5-AC7E-FD85-BEAE-2F3FDC788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5307109"/>
              <a:ext cx="743354" cy="556454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70FAB92F-B249-262A-CCD6-5B73359EA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50" y="5021715"/>
            <a:ext cx="743354" cy="55645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41B1A02-E676-4AAF-339F-4832849D50B9}"/>
              </a:ext>
            </a:extLst>
          </p:cNvPr>
          <p:cNvGrpSpPr/>
          <p:nvPr/>
        </p:nvGrpSpPr>
        <p:grpSpPr>
          <a:xfrm>
            <a:off x="3860271" y="3960109"/>
            <a:ext cx="1213713" cy="1760836"/>
            <a:chOff x="3383894" y="3993855"/>
            <a:chExt cx="1020864" cy="161001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5C13C8E-3BC5-E870-B977-58022B7A5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94" y="3993855"/>
              <a:ext cx="1020864" cy="1610019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68DC3768-991F-8A96-C6A9-5CEB6B9271F2}"/>
                </a:ext>
              </a:extLst>
            </p:cNvPr>
            <p:cNvSpPr txBox="1"/>
            <p:nvPr/>
          </p:nvSpPr>
          <p:spPr>
            <a:xfrm>
              <a:off x="3779912" y="4411313"/>
              <a:ext cx="21602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900" b="1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EE42C1AA-4B69-83AC-45C0-EBA2FEDF4B31}"/>
              </a:ext>
            </a:extLst>
          </p:cNvPr>
          <p:cNvSpPr txBox="1">
            <a:spLocks/>
          </p:cNvSpPr>
          <p:nvPr/>
        </p:nvSpPr>
        <p:spPr>
          <a:xfrm>
            <a:off x="436806" y="3537672"/>
            <a:ext cx="2149859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ea typeface="Calibri" panose="020F0502020204030204" pitchFamily="34" charset="0"/>
              </a:rPr>
              <a:t>Market Price : XX</a:t>
            </a: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17889C2D-D14C-1299-C982-9DD632470F7D}"/>
              </a:ext>
            </a:extLst>
          </p:cNvPr>
          <p:cNvGrpSpPr/>
          <p:nvPr/>
        </p:nvGrpSpPr>
        <p:grpSpPr>
          <a:xfrm>
            <a:off x="283367" y="3929765"/>
            <a:ext cx="1911773" cy="2035064"/>
            <a:chOff x="332490" y="3868937"/>
            <a:chExt cx="2100269" cy="2154581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80BE9E82-D8EC-D44A-C9B1-5091D4CD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4144"/>
            <a:stretch>
              <a:fillRect/>
            </a:stretch>
          </p:blipFill>
          <p:spPr>
            <a:xfrm>
              <a:off x="1404152" y="5015453"/>
              <a:ext cx="489538" cy="55645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0A714C1-C2A1-EC90-B8CD-26BBF0FC5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90" y="4410533"/>
              <a:ext cx="1070030" cy="116137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72722693-40A8-A6F3-1559-94DED86DD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661" y="4505048"/>
              <a:ext cx="542098" cy="670957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9C5EDA48-B882-0724-BCCD-2B4F2FED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626"/>
            <a:stretch>
              <a:fillRect/>
            </a:stretch>
          </p:blipFill>
          <p:spPr>
            <a:xfrm>
              <a:off x="1403775" y="4171821"/>
              <a:ext cx="329857" cy="556454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78023128-F95F-DCC8-2ABB-4A73CE62C690}"/>
                </a:ext>
              </a:extLst>
            </p:cNvPr>
            <p:cNvGrpSpPr/>
            <p:nvPr/>
          </p:nvGrpSpPr>
          <p:grpSpPr>
            <a:xfrm>
              <a:off x="1723864" y="3868937"/>
              <a:ext cx="241179" cy="2154581"/>
              <a:chOff x="1978801" y="3913636"/>
              <a:chExt cx="241179" cy="2154581"/>
            </a:xfrm>
          </p:grpSpPr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BEE96C09-0017-D566-52C6-5D15064D0E47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78B75EEF-3C3D-8ABF-214B-488794C1FDF3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CA7BB39F-935D-047A-B76B-C3472FD6B2F3}"/>
                </a:ext>
              </a:extLst>
            </p:cNvPr>
            <p:cNvCxnSpPr>
              <a:cxnSpLocks/>
            </p:cNvCxnSpPr>
            <p:nvPr/>
          </p:nvCxnSpPr>
          <p:spPr>
            <a:xfrm>
              <a:off x="1812643" y="4703631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DC9C27F3-2C48-8884-AB05-F125EC96945E}"/>
              </a:ext>
            </a:extLst>
          </p:cNvPr>
          <p:cNvGrpSpPr/>
          <p:nvPr/>
        </p:nvGrpSpPr>
        <p:grpSpPr>
          <a:xfrm>
            <a:off x="6922899" y="3881664"/>
            <a:ext cx="1948415" cy="2037616"/>
            <a:chOff x="6403715" y="3830001"/>
            <a:chExt cx="2145309" cy="2154581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83015DF-898C-6E64-302E-2D7962587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8160" y="4318975"/>
              <a:ext cx="1020864" cy="124473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35175DD-3414-EBEE-A0E6-CFE3F0E2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403715" y="4519455"/>
              <a:ext cx="542098" cy="670957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4DDE076D-FB29-F661-0011-8408D5E6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673" b="-3941"/>
            <a:stretch>
              <a:fillRect/>
            </a:stretch>
          </p:blipFill>
          <p:spPr>
            <a:xfrm>
              <a:off x="7010296" y="4121339"/>
              <a:ext cx="485613" cy="578389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7F2C56DB-BA04-BF40-5BAD-E13F4C23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954"/>
            <a:stretch>
              <a:fillRect/>
            </a:stretch>
          </p:blipFill>
          <p:spPr>
            <a:xfrm>
              <a:off x="7131325" y="5051465"/>
              <a:ext cx="364583" cy="556454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8188A681-1B67-8C03-62AC-1BE784D93F1E}"/>
                </a:ext>
              </a:extLst>
            </p:cNvPr>
            <p:cNvGrpSpPr/>
            <p:nvPr/>
          </p:nvGrpSpPr>
          <p:grpSpPr>
            <a:xfrm>
              <a:off x="6921517" y="3830001"/>
              <a:ext cx="241179" cy="2154581"/>
              <a:chOff x="1978801" y="3913636"/>
              <a:chExt cx="241179" cy="2154581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52FD86F1-57D5-B265-EC37-A1699CF39193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8C29B731-67D7-419E-8D21-766C6CE13EE1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D7670177-9108-F925-969F-E5444619D9BD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28" y="4985148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3" name="四角形: 角を丸くする 1032">
            <a:extLst>
              <a:ext uri="{FF2B5EF4-FFF2-40B4-BE49-F238E27FC236}">
                <a16:creationId xmlns:a16="http://schemas.microsoft.com/office/drawing/2014/main" id="{06769DBC-E55D-ED5A-75B6-856CABDED9D4}"/>
              </a:ext>
            </a:extLst>
          </p:cNvPr>
          <p:cNvSpPr/>
          <p:nvPr/>
        </p:nvSpPr>
        <p:spPr>
          <a:xfrm>
            <a:off x="5220072" y="3672530"/>
            <a:ext cx="1101649" cy="224419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コンテンツ プレースホルダー 3">
            <a:extLst>
              <a:ext uri="{FF2B5EF4-FFF2-40B4-BE49-F238E27FC236}">
                <a16:creationId xmlns:a16="http://schemas.microsoft.com/office/drawing/2014/main" id="{C969F5EF-C13F-F10D-7C2C-27C9CAD335B3}"/>
              </a:ext>
            </a:extLst>
          </p:cNvPr>
          <p:cNvSpPr txBox="1">
            <a:spLocks/>
          </p:cNvSpPr>
          <p:nvPr/>
        </p:nvSpPr>
        <p:spPr>
          <a:xfrm>
            <a:off x="4963356" y="3494034"/>
            <a:ext cx="395996" cy="3439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①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sp>
        <p:nvSpPr>
          <p:cNvPr id="1035" name="吹き出し: 角を丸めた四角形 1034">
            <a:extLst>
              <a:ext uri="{FF2B5EF4-FFF2-40B4-BE49-F238E27FC236}">
                <a16:creationId xmlns:a16="http://schemas.microsoft.com/office/drawing/2014/main" id="{5BBCBDB2-7B54-D49C-A0AC-1F35825779CD}"/>
              </a:ext>
            </a:extLst>
          </p:cNvPr>
          <p:cNvSpPr/>
          <p:nvPr/>
        </p:nvSpPr>
        <p:spPr>
          <a:xfrm>
            <a:off x="711072" y="1484784"/>
            <a:ext cx="7452112" cy="1913643"/>
          </a:xfrm>
          <a:prstGeom prst="wedgeRoundRectCallout">
            <a:avLst>
              <a:gd name="adj1" fmla="val 23118"/>
              <a:gd name="adj2" fmla="val 62382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36" name="コンテンツ プレースホルダー 3">
            <a:extLst>
              <a:ext uri="{FF2B5EF4-FFF2-40B4-BE49-F238E27FC236}">
                <a16:creationId xmlns:a16="http://schemas.microsoft.com/office/drawing/2014/main" id="{81B6AE72-2A64-F6AA-3F19-B260CC09238F}"/>
              </a:ext>
            </a:extLst>
          </p:cNvPr>
          <p:cNvSpPr txBox="1">
            <a:spLocks/>
          </p:cNvSpPr>
          <p:nvPr/>
        </p:nvSpPr>
        <p:spPr>
          <a:xfrm>
            <a:off x="1188409" y="1765218"/>
            <a:ext cx="6799044" cy="13416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scores each trading partner based on past negotiations.</a:t>
            </a:r>
            <a:endParaRPr lang="en-US" altLang="ja-JP" sz="2800" dirty="0">
              <a:ea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0A73BE-F7EB-6496-58DB-BFFD32474F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023" y="2799426"/>
            <a:ext cx="6896208" cy="473715"/>
          </a:xfrm>
          <a:prstGeom prst="rect">
            <a:avLst/>
          </a:prstGeom>
        </p:spPr>
      </p:pic>
      <p:pic>
        <p:nvPicPr>
          <p:cNvPr id="9" name="図 8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40903BA9-F889-DA6C-D43F-F0873D0A2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3" y="4005884"/>
            <a:ext cx="1070030" cy="800994"/>
          </a:xfrm>
          <a:prstGeom prst="rect">
            <a:avLst/>
          </a:prstGeom>
        </p:spPr>
      </p:pic>
      <p:pic>
        <p:nvPicPr>
          <p:cNvPr id="53" name="オーディオ 52">
            <a:hlinkClick r:id="" action="ppaction://media"/>
            <a:extLst>
              <a:ext uri="{FF2B5EF4-FFF2-40B4-BE49-F238E27FC236}">
                <a16:creationId xmlns:a16="http://schemas.microsoft.com/office/drawing/2014/main" id="{E9271B72-B3BC-3ED3-D53B-496DC6B92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4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8"/>
    </mc:Choice>
    <mc:Fallback xmlns="">
      <p:transition spd="slow" advTm="18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033" grpId="0" animBg="1"/>
      <p:bldP spid="1032" grpId="0" animBg="1"/>
      <p:bldP spid="1035" grpId="0" animBg="1"/>
      <p:bldP spid="1036" grpId="0"/>
    </p:bldLst>
  </p:timing>
  <p:extLst>
    <p:ext uri="{3A86A75C-4F4B-4683-9AE1-C65F6400EC91}">
      <p14:laserTraceLst xmlns:p14="http://schemas.microsoft.com/office/powerpoint/2010/main">
        <p14:tracePtLst>
          <p14:tracePt t="2026" x="6183313" y="26988"/>
          <p14:tracePt t="2035" x="6183313" y="34925"/>
          <p14:tracePt t="2051" x="6175375" y="44450"/>
          <p14:tracePt t="2052" x="6175375" y="52388"/>
          <p14:tracePt t="2067" x="6175375" y="69850"/>
          <p14:tracePt t="2086" x="6157913" y="139700"/>
          <p14:tracePt t="2100" x="6157913" y="149225"/>
          <p14:tracePt t="2102" x="6157913" y="166688"/>
          <p14:tracePt t="2117" x="6157913" y="174625"/>
          <p14:tracePt t="2119" x="6157913" y="209550"/>
          <p14:tracePt t="2134" x="6148388" y="236538"/>
          <p14:tracePt t="2151" x="6148388" y="288925"/>
          <p14:tracePt t="2167" x="6140450" y="376238"/>
          <p14:tracePt t="2185" x="6140450" y="463550"/>
          <p14:tracePt t="2200" x="6122988" y="533400"/>
          <p14:tracePt t="2220" x="6122988" y="620713"/>
          <p14:tracePt t="2234" x="6122988" y="628650"/>
          <p14:tracePt t="2253" x="6105525" y="733425"/>
          <p14:tracePt t="2267" x="6105525" y="803275"/>
          <p14:tracePt t="2269" x="6086475" y="855663"/>
          <p14:tracePt t="2285" x="6086475" y="925513"/>
          <p14:tracePt t="2300" x="6078538" y="977900"/>
          <p14:tracePt t="2317" x="6078538" y="1012825"/>
          <p14:tracePt t="2319" x="6061075" y="1047750"/>
          <p14:tracePt t="2334" x="6061075" y="1082675"/>
          <p14:tracePt t="2350" x="6061075" y="1100138"/>
          <p14:tracePt t="2351" x="6061075" y="1109663"/>
          <p14:tracePt t="2367" x="6061075" y="1127125"/>
          <p14:tracePt t="2368" x="6051550" y="1152525"/>
          <p14:tracePt t="2384" x="6051550" y="1222375"/>
          <p14:tracePt t="2400" x="6043613" y="1292225"/>
          <p14:tracePt t="2417" x="6026150" y="1381125"/>
          <p14:tracePt t="2434" x="6016625" y="1433513"/>
          <p14:tracePt t="2452" x="5973763" y="1538288"/>
          <p14:tracePt t="2467" x="5946775" y="1616075"/>
          <p14:tracePt t="2486" x="5911850" y="1703388"/>
          <p14:tracePt t="2502" x="5894388" y="1800225"/>
          <p14:tracePt t="2520" x="5886450" y="1930400"/>
          <p14:tracePt t="2533" x="5876925" y="1965325"/>
          <p14:tracePt t="2550" x="5859463" y="2114550"/>
          <p14:tracePt t="2567" x="5859463" y="2184400"/>
          <p14:tracePt t="2584" x="5851525" y="2271713"/>
          <p14:tracePt t="2600" x="5851525" y="2332038"/>
          <p14:tracePt t="2617" x="5851525" y="2384425"/>
          <p14:tracePt t="2633" x="5851525" y="2471738"/>
          <p14:tracePt t="2650" x="5851525" y="2586038"/>
          <p14:tracePt t="2667" x="5886450" y="2725738"/>
          <p14:tracePt t="2686" x="5894388" y="2847975"/>
          <p14:tracePt t="2703" x="5894388" y="2917825"/>
          <p14:tracePt t="2720" x="5911850" y="3005138"/>
          <p14:tracePt t="2721" x="5911850" y="3049588"/>
          <p14:tracePt t="2734" x="5921375" y="3119438"/>
          <p14:tracePt t="2751" x="5981700" y="3284538"/>
          <p14:tracePt t="2767" x="6078538" y="3503613"/>
          <p14:tracePt t="2784" x="6183313" y="3695700"/>
          <p14:tracePt t="2785" x="6227763" y="3773488"/>
          <p14:tracePt t="2800" x="6245225" y="3860800"/>
          <p14:tracePt t="2802" x="6253163" y="3895725"/>
          <p14:tracePt t="2817" x="6253163" y="3930650"/>
          <p14:tracePt t="2834" x="6262688" y="4035425"/>
          <p14:tracePt t="2850" x="6262688" y="4079875"/>
          <p14:tracePt t="2867" x="6262688" y="4176713"/>
          <p14:tracePt t="2884" x="6262688" y="4264025"/>
          <p14:tracePt t="2903" x="6262688" y="4351338"/>
          <p14:tracePt t="2917" x="6262688" y="4421188"/>
          <p14:tracePt t="2936" x="6262688" y="4473575"/>
          <p14:tracePt t="2950" x="6262688" y="4543425"/>
          <p14:tracePt t="2968" x="6253163" y="4630738"/>
          <p14:tracePt t="2984" x="6235700" y="4760913"/>
          <p14:tracePt t="3000" x="6227763" y="4840288"/>
          <p14:tracePt t="3017" x="6227763" y="4865688"/>
          <p14:tracePt t="3042" x="6227763" y="4875213"/>
          <p14:tracePt t="3051" x="6218238" y="4875213"/>
          <p14:tracePt t="3067" x="6192838" y="4900613"/>
          <p14:tracePt t="3069" x="6157913" y="4935538"/>
          <p14:tracePt t="3084" x="6130925" y="4987925"/>
          <p14:tracePt t="3100" x="6096000" y="5032375"/>
          <p14:tracePt t="3117" x="6051550" y="5084763"/>
          <p14:tracePt t="3134" x="6008688" y="5110163"/>
          <p14:tracePt t="3150" x="5946775" y="5162550"/>
          <p14:tracePt t="3167" x="5834063" y="5259388"/>
          <p14:tracePt t="3184" x="5719763" y="5346700"/>
          <p14:tracePt t="3200" x="5614988" y="5416550"/>
          <p14:tracePt t="3220" x="5457825" y="5486400"/>
          <p14:tracePt t="3221" x="5380038" y="5556250"/>
          <p14:tracePt t="3234" x="5327650" y="5583238"/>
          <p14:tracePt t="3250" x="5178425" y="5670550"/>
          <p14:tracePt t="3268" x="4968875" y="5775325"/>
          <p14:tracePt t="3284" x="4803775" y="5853113"/>
          <p14:tracePt t="3300" x="4664075" y="5940425"/>
          <p14:tracePt t="3317" x="4559300" y="6010275"/>
          <p14:tracePt t="3334" x="4445000" y="6062663"/>
          <p14:tracePt t="3353" x="4340225" y="6107113"/>
          <p14:tracePt t="3367" x="4217988" y="6132513"/>
          <p14:tracePt t="3384" x="4095750" y="6159500"/>
          <p14:tracePt t="3401" x="4000500" y="6167438"/>
          <p14:tracePt t="3417" x="3903663" y="6184900"/>
          <p14:tracePt t="3434" x="3763963" y="6176963"/>
          <p14:tracePt t="3450" x="3598863" y="6115050"/>
          <p14:tracePt t="3469" x="3432175" y="6054725"/>
          <p14:tracePt t="3470" x="3354388" y="6027738"/>
          <p14:tracePt t="3483" x="3302000" y="6002338"/>
          <p14:tracePt t="3501" x="3187700" y="5932488"/>
          <p14:tracePt t="3518" x="3074988" y="5827713"/>
          <p14:tracePt t="3520" x="3013075" y="5748338"/>
          <p14:tracePt t="3533" x="2925763" y="5626100"/>
          <p14:tracePt t="3534" x="2855913" y="5513388"/>
          <p14:tracePt t="3550" x="2698750" y="5267325"/>
          <p14:tracePt t="3567" x="2611438" y="5137150"/>
          <p14:tracePt t="3583" x="2584450" y="5102225"/>
          <p14:tracePt t="3600" x="2559050" y="5049838"/>
          <p14:tracePt t="3617" x="2559050" y="4953000"/>
          <p14:tracePt t="3634" x="2559050" y="4795838"/>
          <p14:tracePt t="3651" x="2559050" y="4595813"/>
          <p14:tracePt t="3668" x="2566988" y="4481513"/>
          <p14:tracePt t="3684" x="2593975" y="4481513"/>
          <p14:tracePt t="3703" x="2663825" y="4464050"/>
          <p14:tracePt t="3717" x="2776538" y="4464050"/>
          <p14:tracePt t="3718" x="2873375" y="4456113"/>
          <p14:tracePt t="3735" x="2960688" y="4438650"/>
          <p14:tracePt t="3750" x="3187700" y="4421188"/>
          <p14:tracePt t="3767" x="3536950" y="4421188"/>
          <p14:tracePt t="3784" x="4000500" y="4481513"/>
          <p14:tracePt t="3800" x="4200525" y="4481513"/>
          <p14:tracePt t="3817" x="4349750" y="4481513"/>
          <p14:tracePt t="3818" x="4506913" y="4473575"/>
          <p14:tracePt t="3833" x="4794250" y="4403725"/>
          <p14:tracePt t="3850" x="5003800" y="4376738"/>
          <p14:tracePt t="3867" x="5135563" y="4376738"/>
          <p14:tracePt t="3883" x="5265738" y="4403725"/>
          <p14:tracePt t="3900" x="5370513" y="4446588"/>
          <p14:tracePt t="3917" x="5475288" y="4498975"/>
          <p14:tracePt t="3937" x="5580063" y="4525963"/>
          <p14:tracePt t="3938" x="5624513" y="4533900"/>
          <p14:tracePt t="3950" x="5676900" y="4551363"/>
          <p14:tracePt t="3967" x="5799138" y="4578350"/>
          <p14:tracePt t="3969" x="5876925" y="4621213"/>
          <p14:tracePt t="3983" x="5956300" y="4683125"/>
          <p14:tracePt t="4000" x="6078538" y="4840288"/>
          <p14:tracePt t="4019" x="6210300" y="5172075"/>
          <p14:tracePt t="4033" x="6227763" y="5284788"/>
          <p14:tracePt t="4050" x="6227763" y="5530850"/>
          <p14:tracePt t="4067" x="6227763" y="5600700"/>
          <p14:tracePt t="4084" x="6227763" y="5775325"/>
          <p14:tracePt t="4100" x="6227763" y="5915025"/>
          <p14:tracePt t="4117" x="6227763" y="6045200"/>
          <p14:tracePt t="4133" x="6227763" y="6167438"/>
          <p14:tracePt t="4150" x="6200775" y="6272213"/>
          <p14:tracePt t="4169" x="6165850" y="6307138"/>
          <p14:tracePt t="4183" x="6148388" y="6316663"/>
          <p14:tracePt t="4202" x="6113463" y="6316663"/>
          <p14:tracePt t="7840" x="6105525" y="6307138"/>
          <p14:tracePt t="7846" x="6105525" y="6281738"/>
          <p14:tracePt t="7855" x="6096000" y="6272213"/>
          <p14:tracePt t="7865" x="6086475" y="6254750"/>
          <p14:tracePt t="7883" x="6061075" y="6184900"/>
          <p14:tracePt t="7900" x="6026150" y="6080125"/>
          <p14:tracePt t="7916" x="5964238" y="5949950"/>
          <p14:tracePt t="7938" x="5859463" y="5661025"/>
          <p14:tracePt t="7950" x="5781675" y="5513388"/>
          <p14:tracePt t="7967" x="5676900" y="5381625"/>
          <p14:tracePt t="7984" x="5641975" y="5294313"/>
          <p14:tracePt t="8002" x="5589588" y="5189538"/>
          <p14:tracePt t="8016" x="5527675" y="5057775"/>
          <p14:tracePt t="8032" x="5440363" y="4900613"/>
          <p14:tracePt t="8050" x="5335588" y="4691063"/>
          <p14:tracePt t="8066" x="5205413" y="4473575"/>
          <p14:tracePt t="8083" x="5073650" y="4298950"/>
          <p14:tracePt t="8099" x="4986338" y="4159250"/>
          <p14:tracePt t="8116" x="4926013" y="4070350"/>
          <p14:tracePt t="8132" x="4821238" y="3930650"/>
          <p14:tracePt t="8149" x="4672013" y="3756025"/>
          <p14:tracePt t="8166" x="4479925" y="3529013"/>
          <p14:tracePt t="8187" x="4340225" y="3389313"/>
          <p14:tracePt t="8189" x="4287838" y="3336925"/>
          <p14:tracePt t="8199" x="4262438" y="3319463"/>
          <p14:tracePt t="8218" x="4235450" y="3294063"/>
          <p14:tracePt t="8232" x="4227513" y="3284538"/>
          <p14:tracePt t="8249" x="4157663" y="3224213"/>
          <p14:tracePt t="8251" x="4095750" y="3179763"/>
          <p14:tracePt t="8266" x="3965575" y="3074988"/>
          <p14:tracePt t="8283" x="3833813" y="2987675"/>
          <p14:tracePt t="8300" x="3694113" y="2900363"/>
          <p14:tracePt t="8316" x="3624263" y="2847975"/>
          <p14:tracePt t="8333" x="3536950" y="2805113"/>
          <p14:tracePt t="8349" x="3379788" y="2708275"/>
          <p14:tracePt t="8366" x="3187700" y="2611438"/>
          <p14:tracePt t="8383" x="2951163" y="2498725"/>
          <p14:tracePt t="8399" x="2776538" y="2401888"/>
          <p14:tracePt t="8416" x="2663825" y="2332038"/>
          <p14:tracePt t="8435" x="2532063" y="2279650"/>
          <p14:tracePt t="8453" x="2436813" y="2254250"/>
          <p14:tracePt t="8466" x="2332038" y="2209800"/>
          <p14:tracePt t="8482" x="2279650" y="2201863"/>
          <p14:tracePt t="8483" x="2262188" y="2192338"/>
          <p14:tracePt t="8499" x="2217738" y="2174875"/>
          <p14:tracePt t="8516" x="2200275" y="2166938"/>
          <p14:tracePt t="8533" x="2174875" y="2166938"/>
          <p14:tracePt t="8551" x="2165350" y="2166938"/>
          <p14:tracePt t="8566" x="2147888" y="2166938"/>
          <p14:tracePt t="8583" x="2139950" y="2166938"/>
          <p14:tracePt t="8605" x="2130425" y="2166938"/>
          <p14:tracePt t="8619" x="2122488" y="2157413"/>
          <p14:tracePt t="8633" x="2112963" y="2157413"/>
          <p14:tracePt t="8651" x="2105025" y="2149475"/>
          <p14:tracePt t="8667" x="2095500" y="2139950"/>
          <p14:tracePt t="8669" x="2087563" y="2139950"/>
          <p14:tracePt t="8686" x="2078038" y="2139950"/>
          <p14:tracePt t="8700" x="2052638" y="2139950"/>
          <p14:tracePt t="8716" x="2043113" y="2139950"/>
          <p14:tracePt t="8797" x="2070100" y="2139950"/>
          <p14:tracePt t="8804" x="2112963" y="2149475"/>
          <p14:tracePt t="8815" x="2157413" y="2166938"/>
          <p14:tracePt t="8832" x="2209800" y="2192338"/>
          <p14:tracePt t="8852" x="2297113" y="2227263"/>
          <p14:tracePt t="8854" x="2349500" y="2244725"/>
          <p14:tracePt t="8866" x="2489200" y="2279650"/>
          <p14:tracePt t="8882" x="2593975" y="2306638"/>
          <p14:tracePt t="8900" x="2759075" y="2341563"/>
          <p14:tracePt t="8916" x="2811463" y="2359025"/>
          <p14:tracePt t="8917" x="2890838" y="2384425"/>
          <p14:tracePt t="8933" x="2925763" y="2401888"/>
          <p14:tracePt t="8949" x="2951163" y="2411413"/>
          <p14:tracePt t="8967" x="3003550" y="2411413"/>
          <p14:tracePt t="8982" x="3038475" y="2411413"/>
          <p14:tracePt t="8983" x="3057525" y="2411413"/>
          <p14:tracePt t="9001" x="3135313" y="2436813"/>
          <p14:tracePt t="9015" x="3214688" y="2446338"/>
          <p14:tracePt t="9033" x="3319463" y="2463800"/>
          <p14:tracePt t="9050" x="3371850" y="2463800"/>
          <p14:tracePt t="9066" x="3441700" y="2463800"/>
          <p14:tracePt t="9083" x="3511550" y="2471738"/>
          <p14:tracePt t="9102" x="3641725" y="2489200"/>
          <p14:tracePt t="9116" x="3651250" y="2489200"/>
          <p14:tracePt t="9166" x="3659188" y="2489200"/>
          <p14:tracePt t="9177" x="3668713" y="2481263"/>
          <p14:tracePt t="9183" x="3676650" y="2481263"/>
          <p14:tracePt t="9200" x="3703638" y="2471738"/>
          <p14:tracePt t="9219" x="3746500" y="2471738"/>
          <p14:tracePt t="9233" x="3790950" y="2471738"/>
          <p14:tracePt t="9702" x="3790950" y="2506663"/>
          <p14:tracePt t="9706" x="3798888" y="2524125"/>
          <p14:tracePt t="9716" x="3816350" y="2551113"/>
          <p14:tracePt t="9733" x="3825875" y="2611438"/>
          <p14:tracePt t="9751" x="3833813" y="2646363"/>
          <p14:tracePt t="9767" x="3833813" y="2708275"/>
          <p14:tracePt t="9782" x="3833813" y="2795588"/>
          <p14:tracePt t="9800" x="3833813" y="2865438"/>
          <p14:tracePt t="9816" x="3833813" y="2917825"/>
          <p14:tracePt t="9833" x="3833813" y="2987675"/>
          <p14:tracePt t="9849" x="3833813" y="3074988"/>
          <p14:tracePt t="9865" x="3851275" y="3189288"/>
          <p14:tracePt t="9883" x="3878263" y="3294063"/>
          <p14:tracePt t="9899" x="3903663" y="3389313"/>
          <p14:tracePt t="9900" x="3903663" y="3441700"/>
          <p14:tracePt t="9915" x="3903663" y="3476625"/>
          <p14:tracePt t="9933" x="3886200" y="3546475"/>
          <p14:tracePt t="9935" x="3878263" y="3581400"/>
          <p14:tracePt t="9950" x="3860800" y="3643313"/>
          <p14:tracePt t="9968" x="3851275" y="3695700"/>
          <p14:tracePt t="9982" x="3851275" y="3730625"/>
          <p14:tracePt t="9999" x="3851275" y="3773488"/>
          <p14:tracePt t="10016" x="3843338" y="3790950"/>
          <p14:tracePt t="10032" x="3843338" y="3808413"/>
          <p14:tracePt t="10052" x="3843338" y="3817938"/>
          <p14:tracePt t="10065" x="3843338" y="3835400"/>
          <p14:tracePt t="10082" x="3843338" y="3887788"/>
          <p14:tracePt t="10099" x="3833813" y="3922713"/>
          <p14:tracePt t="10115" x="3833813" y="3930650"/>
          <p14:tracePt t="10175" x="3825875" y="3940175"/>
          <p14:tracePt t="10182" x="3816350" y="3940175"/>
          <p14:tracePt t="10190" x="3808413" y="3948113"/>
          <p14:tracePt t="10206" x="3790950" y="3948113"/>
          <p14:tracePt t="10216" x="3790950" y="3957638"/>
          <p14:tracePt t="10232" x="3790950" y="3965575"/>
          <p14:tracePt t="10250" x="3790950" y="3975100"/>
          <p14:tracePt t="17095" x="3798888" y="3965575"/>
          <p14:tracePt t="17099" x="3808413" y="3957638"/>
          <p14:tracePt t="17117" x="3843338" y="3887788"/>
          <p14:tracePt t="17131" x="3868738" y="3835400"/>
          <p14:tracePt t="17132" x="3878263" y="3783013"/>
          <p14:tracePt t="17147" x="3930650" y="3660775"/>
          <p14:tracePt t="17164" x="4035425" y="3468688"/>
          <p14:tracePt t="17182" x="4130675" y="3206750"/>
          <p14:tracePt t="17197" x="4165600" y="3092450"/>
          <p14:tracePt t="17198" x="4200525" y="2979738"/>
          <p14:tracePt t="17215" x="4227513" y="2813050"/>
          <p14:tracePt t="17230" x="4252913" y="2673350"/>
          <p14:tracePt t="17248" x="4305300" y="2593975"/>
          <p14:tracePt t="17267" x="4375150" y="2506663"/>
          <p14:tracePt t="17280" x="4410075" y="2419350"/>
          <p14:tracePt t="17298" x="4479925" y="2289175"/>
          <p14:tracePt t="17300" x="4514850" y="2209800"/>
          <p14:tracePt t="17314" x="4524375" y="2166938"/>
          <p14:tracePt t="17333" x="4611688" y="1982788"/>
          <p14:tracePt t="17348" x="4637088" y="1905000"/>
          <p14:tracePt t="17349" x="4681538" y="1852613"/>
          <p14:tracePt t="17366" x="4768850" y="1720850"/>
          <p14:tracePt t="17381" x="4821238" y="1625600"/>
          <p14:tracePt t="17397" x="4846638" y="1590675"/>
          <p14:tracePt t="17398" x="4891088" y="1538288"/>
          <p14:tracePt t="17414" x="4916488" y="1485900"/>
          <p14:tracePt t="17430" x="5048250" y="1292225"/>
          <p14:tracePt t="17447" x="5135563" y="1135063"/>
          <p14:tracePt t="17465" x="5187950" y="1065213"/>
          <p14:tracePt t="17481" x="5222875" y="995363"/>
          <p14:tracePt t="17497" x="5283200" y="917575"/>
          <p14:tracePt t="17514" x="5387975" y="803275"/>
          <p14:tracePt t="17530" x="5484813" y="681038"/>
          <p14:tracePt t="17550" x="5580063" y="550863"/>
          <p14:tracePt t="17551" x="5607050" y="498475"/>
          <p14:tracePt t="17564" x="5614988" y="446088"/>
          <p14:tracePt t="17580" x="5641975" y="358775"/>
          <p14:tracePt t="17597" x="5711825" y="254000"/>
          <p14:tracePt t="17599" x="5737225" y="201613"/>
          <p14:tracePt t="17614" x="5799138" y="139700"/>
          <p14:tracePt t="17615" x="5859463" y="79375"/>
          <p14:tracePt t="17630" x="5903913" y="174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C1FEB-C948-7754-65EE-F6229C55C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F20C58-3574-15DA-CDA8-CC1ED0B0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9" y="548680"/>
            <a:ext cx="8229600" cy="944722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Overview : Market Trend Prediction </a:t>
            </a:r>
            <a:r>
              <a:rPr lang="en-US" altLang="ja-JP" sz="3600" dirty="0"/>
              <a:t>(idea 2)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8350C5-344D-DEA0-7325-7E390E481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B576340-2654-EEBA-4A0A-32A1D487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697" y="1802890"/>
            <a:ext cx="6158070" cy="15841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Partner scoring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000" b="1" dirty="0">
                <a:solidFill>
                  <a:srgbClr val="FF0000"/>
                </a:solidFill>
              </a:rPr>
              <a:t>Market trend 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Trend-aware proposal adjustments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11D38C6-5E96-3B4C-27D6-51E9DCC45B84}"/>
              </a:ext>
            </a:extLst>
          </p:cNvPr>
          <p:cNvSpPr/>
          <p:nvPr/>
        </p:nvSpPr>
        <p:spPr>
          <a:xfrm>
            <a:off x="711073" y="1626231"/>
            <a:ext cx="7389319" cy="17608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4056B285-4954-36BC-278A-A5FFB2A42B4C}"/>
              </a:ext>
            </a:extLst>
          </p:cNvPr>
          <p:cNvSpPr txBox="1">
            <a:spLocks/>
          </p:cNvSpPr>
          <p:nvPr/>
        </p:nvSpPr>
        <p:spPr>
          <a:xfrm>
            <a:off x="980816" y="1340768"/>
            <a:ext cx="1070904" cy="5491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b="1" dirty="0"/>
              <a:t>Ideas</a:t>
            </a:r>
            <a:endParaRPr lang="en-US" altLang="ja-JP" sz="3000" b="1" dirty="0">
              <a:ea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876CE58-7B94-73B2-42BE-92047FF1E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5" y="4017245"/>
            <a:ext cx="1070030" cy="800994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C4CC7E1-989A-9702-0CD3-D20FAF8A4F03}"/>
              </a:ext>
            </a:extLst>
          </p:cNvPr>
          <p:cNvGrpSpPr/>
          <p:nvPr/>
        </p:nvGrpSpPr>
        <p:grpSpPr>
          <a:xfrm>
            <a:off x="5402087" y="3799253"/>
            <a:ext cx="743354" cy="2008704"/>
            <a:chOff x="5404646" y="3854859"/>
            <a:chExt cx="743354" cy="20087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8451F61-7F31-4DA9-7C37-C43C4173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3854859"/>
              <a:ext cx="743354" cy="556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093E1D3-4AED-9421-6D62-B6641ED2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4580984"/>
              <a:ext cx="743354" cy="55645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3E4A896-1732-B5C0-F608-3E8155457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5307109"/>
              <a:ext cx="743354" cy="556454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E4608325-04B2-AD58-5C48-D49CD65AA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50" y="5021715"/>
            <a:ext cx="743354" cy="55645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E3E77C9-F94B-FFA6-D6B2-85FE7642F8D1}"/>
              </a:ext>
            </a:extLst>
          </p:cNvPr>
          <p:cNvGrpSpPr/>
          <p:nvPr/>
        </p:nvGrpSpPr>
        <p:grpSpPr>
          <a:xfrm>
            <a:off x="3860271" y="3960109"/>
            <a:ext cx="1213713" cy="1760836"/>
            <a:chOff x="3383894" y="3993855"/>
            <a:chExt cx="1020864" cy="161001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9A971E13-CD9D-CE5E-EC81-EA83C41A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94" y="3993855"/>
              <a:ext cx="1020864" cy="1610019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47F0007-3855-F290-E3BB-71920C716B57}"/>
                </a:ext>
              </a:extLst>
            </p:cNvPr>
            <p:cNvSpPr txBox="1"/>
            <p:nvPr/>
          </p:nvSpPr>
          <p:spPr>
            <a:xfrm>
              <a:off x="3779912" y="4411313"/>
              <a:ext cx="21602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900" b="1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3252535A-7C04-DBE4-BF4E-8051392236C6}"/>
              </a:ext>
            </a:extLst>
          </p:cNvPr>
          <p:cNvSpPr txBox="1">
            <a:spLocks/>
          </p:cNvSpPr>
          <p:nvPr/>
        </p:nvSpPr>
        <p:spPr>
          <a:xfrm>
            <a:off x="2571173" y="3515298"/>
            <a:ext cx="426240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②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CF1E5851-3938-3048-2462-C7279F70E402}"/>
              </a:ext>
            </a:extLst>
          </p:cNvPr>
          <p:cNvGrpSpPr/>
          <p:nvPr/>
        </p:nvGrpSpPr>
        <p:grpSpPr>
          <a:xfrm>
            <a:off x="283367" y="3929765"/>
            <a:ext cx="1911773" cy="2035064"/>
            <a:chOff x="332490" y="3868937"/>
            <a:chExt cx="2100269" cy="2154581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CA9D1032-4F3B-CDDA-FEF4-90A06BF9D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4144"/>
            <a:stretch>
              <a:fillRect/>
            </a:stretch>
          </p:blipFill>
          <p:spPr>
            <a:xfrm>
              <a:off x="1404152" y="5015453"/>
              <a:ext cx="489538" cy="55645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9CBBC45-43E6-BE46-4FE9-CE769BE6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90" y="4410533"/>
              <a:ext cx="1070030" cy="116137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F48EB718-8218-57FD-6CE9-369722EE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661" y="4505048"/>
              <a:ext cx="542098" cy="670957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B86DAC67-5CC0-4A3A-8F16-EE65D533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626"/>
            <a:stretch>
              <a:fillRect/>
            </a:stretch>
          </p:blipFill>
          <p:spPr>
            <a:xfrm>
              <a:off x="1403775" y="4171821"/>
              <a:ext cx="329857" cy="556454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C39D110-9116-3E7D-26B7-FCD119F54676}"/>
                </a:ext>
              </a:extLst>
            </p:cNvPr>
            <p:cNvGrpSpPr/>
            <p:nvPr/>
          </p:nvGrpSpPr>
          <p:grpSpPr>
            <a:xfrm>
              <a:off x="1723864" y="3868937"/>
              <a:ext cx="241179" cy="2154581"/>
              <a:chOff x="1978801" y="3913636"/>
              <a:chExt cx="241179" cy="2154581"/>
            </a:xfrm>
          </p:grpSpPr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79F42A51-55EF-EBC8-DC4C-EAD5F6BFD439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3CFBADD0-D88D-DB2C-ABF5-E2E73188119F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A237574E-81C6-7D54-1E94-EBD073592535}"/>
                </a:ext>
              </a:extLst>
            </p:cNvPr>
            <p:cNvCxnSpPr>
              <a:cxnSpLocks/>
            </p:cNvCxnSpPr>
            <p:nvPr/>
          </p:nvCxnSpPr>
          <p:spPr>
            <a:xfrm>
              <a:off x="1812643" y="4703631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2220C84C-32CA-74B8-16BA-4129D1DF227B}"/>
              </a:ext>
            </a:extLst>
          </p:cNvPr>
          <p:cNvGrpSpPr/>
          <p:nvPr/>
        </p:nvGrpSpPr>
        <p:grpSpPr>
          <a:xfrm>
            <a:off x="6922899" y="3881664"/>
            <a:ext cx="1948415" cy="2037616"/>
            <a:chOff x="6403715" y="3830001"/>
            <a:chExt cx="2145309" cy="2154581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79F1039-0A0A-B6A2-6620-4465C07E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8160" y="4318975"/>
              <a:ext cx="1020864" cy="124473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1DA930CC-48A0-928C-8A8E-A5B0A3D7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403715" y="4519455"/>
              <a:ext cx="542098" cy="670957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FA436F5D-8A25-3FDB-CA0F-D74FB60E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673" b="-3941"/>
            <a:stretch>
              <a:fillRect/>
            </a:stretch>
          </p:blipFill>
          <p:spPr>
            <a:xfrm>
              <a:off x="7010296" y="4121339"/>
              <a:ext cx="485613" cy="578389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FDABA3A1-402B-9D8B-BD41-B38439A1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954"/>
            <a:stretch>
              <a:fillRect/>
            </a:stretch>
          </p:blipFill>
          <p:spPr>
            <a:xfrm>
              <a:off x="7131325" y="5051465"/>
              <a:ext cx="364583" cy="556454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4DFC41F4-81F5-E883-1CEE-036F334EF217}"/>
                </a:ext>
              </a:extLst>
            </p:cNvPr>
            <p:cNvGrpSpPr/>
            <p:nvPr/>
          </p:nvGrpSpPr>
          <p:grpSpPr>
            <a:xfrm>
              <a:off x="6921517" y="3830001"/>
              <a:ext cx="241179" cy="2154581"/>
              <a:chOff x="1978801" y="3913636"/>
              <a:chExt cx="241179" cy="2154581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62CE7BA9-97B2-BB21-8BFB-9FAA7DA25C78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C4F3CA38-E46A-05EE-95F7-C727AB1B80AF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AA552C0D-0704-2025-B23C-2E48A00833C3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28" y="4985148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94B660E8-DC4A-254C-7635-F740517E433F}"/>
              </a:ext>
            </a:extLst>
          </p:cNvPr>
          <p:cNvSpPr txBox="1">
            <a:spLocks/>
          </p:cNvSpPr>
          <p:nvPr/>
        </p:nvSpPr>
        <p:spPr>
          <a:xfrm>
            <a:off x="436806" y="3537672"/>
            <a:ext cx="2149859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ea typeface="Calibri" panose="020F0502020204030204" pitchFamily="34" charset="0"/>
              </a:rPr>
              <a:t>Market Price : XX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5DD3A0D7-9A79-9E36-C71F-981D2D34FCF5}"/>
              </a:ext>
            </a:extLst>
          </p:cNvPr>
          <p:cNvSpPr/>
          <p:nvPr/>
        </p:nvSpPr>
        <p:spPr>
          <a:xfrm>
            <a:off x="711072" y="1484784"/>
            <a:ext cx="7461107" cy="1913643"/>
          </a:xfrm>
          <a:prstGeom prst="wedgeRoundRectCallout">
            <a:avLst>
              <a:gd name="adj1" fmla="val -25005"/>
              <a:gd name="adj2" fmla="val 54377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コンテンツ プレースホルダー 3">
            <a:extLst>
              <a:ext uri="{FF2B5EF4-FFF2-40B4-BE49-F238E27FC236}">
                <a16:creationId xmlns:a16="http://schemas.microsoft.com/office/drawing/2014/main" id="{C9AB0D0D-1887-D9F0-861F-1398A7774848}"/>
              </a:ext>
            </a:extLst>
          </p:cNvPr>
          <p:cNvSpPr txBox="1">
            <a:spLocks/>
          </p:cNvSpPr>
          <p:nvPr/>
        </p:nvSpPr>
        <p:spPr>
          <a:xfrm>
            <a:off x="1090671" y="1896487"/>
            <a:ext cx="7117401" cy="12004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monitors market prices and predicts price trends.</a:t>
            </a: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F2BB877-C625-A54E-5860-A4D92910B88E}"/>
              </a:ext>
            </a:extLst>
          </p:cNvPr>
          <p:cNvSpPr/>
          <p:nvPr/>
        </p:nvSpPr>
        <p:spPr>
          <a:xfrm>
            <a:off x="373412" y="3497268"/>
            <a:ext cx="2213253" cy="43249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620A30A0-39E8-D523-FDD3-ED2BE51C13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3" y="4005884"/>
            <a:ext cx="1070030" cy="800994"/>
          </a:xfrm>
          <a:prstGeom prst="rect">
            <a:avLst/>
          </a:prstGeom>
        </p:spPr>
      </p:pic>
      <p:pic>
        <p:nvPicPr>
          <p:cNvPr id="50" name="オーディオ 49">
            <a:hlinkClick r:id="" action="ppaction://media"/>
            <a:extLst>
              <a:ext uri="{FF2B5EF4-FFF2-40B4-BE49-F238E27FC236}">
                <a16:creationId xmlns:a16="http://schemas.microsoft.com/office/drawing/2014/main" id="{53E22D3F-D864-B5B2-FD8E-5EF212BBE0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85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9"/>
    </mc:Choice>
    <mc:Fallback xmlns="">
      <p:transition spd="slow" advTm="1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7" grpId="0"/>
      <p:bldP spid="21" grpId="0" animBg="1"/>
      <p:bldP spid="23" grpId="0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850" x="3144838" y="52388"/>
          <p14:tracePt t="857" x="3127375" y="96838"/>
          <p14:tracePt t="869" x="3092450" y="149225"/>
          <p14:tracePt t="886" x="3038475" y="236538"/>
          <p14:tracePt t="903" x="2986088" y="341313"/>
          <p14:tracePt t="920" x="2943225" y="488950"/>
          <p14:tracePt t="936" x="2898775" y="655638"/>
          <p14:tracePt t="953" x="2881313" y="812800"/>
          <p14:tracePt t="970" x="2855913" y="960438"/>
          <p14:tracePt t="987" x="2838450" y="1144588"/>
          <p14:tracePt t="1005" x="2828925" y="1257300"/>
          <p14:tracePt t="1020" x="2803525" y="1381125"/>
          <p14:tracePt t="1036" x="2786063" y="1476375"/>
          <p14:tracePt t="1037" x="2768600" y="1546225"/>
          <p14:tracePt t="1053" x="2741613" y="1730375"/>
          <p14:tracePt t="1069" x="2698750" y="1878013"/>
          <p14:tracePt t="1086" x="2681288" y="2009775"/>
          <p14:tracePt t="1103" x="2663825" y="2132013"/>
          <p14:tracePt t="1119" x="2654300" y="2244725"/>
          <p14:tracePt t="1136" x="2646363" y="2341563"/>
          <p14:tracePt t="1153" x="2601913" y="2471738"/>
          <p14:tracePt t="1169" x="2559050" y="2559050"/>
          <p14:tracePt t="1186" x="2514600" y="2628900"/>
          <p14:tracePt t="1206" x="2479675" y="2698750"/>
          <p14:tracePt t="1206" x="2462213" y="2743200"/>
          <p14:tracePt t="1219" x="2444750" y="2760663"/>
          <p14:tracePt t="1237" x="2409825" y="2822575"/>
          <p14:tracePt t="1238" x="2392363" y="2857500"/>
          <p14:tracePt t="1254" x="2357438" y="2892425"/>
          <p14:tracePt t="1270" x="2332038" y="2917825"/>
          <p14:tracePt t="1286" x="2322513" y="2935288"/>
          <p14:tracePt t="1287" x="2314575" y="2935288"/>
          <p14:tracePt t="1303" x="2287588" y="2935288"/>
          <p14:tracePt t="1320" x="2262188" y="2935288"/>
          <p14:tracePt t="1336" x="2209800" y="2944813"/>
          <p14:tracePt t="1354" x="2165350" y="2944813"/>
          <p14:tracePt t="1370" x="2122488" y="2952750"/>
          <p14:tracePt t="1386" x="2087563" y="2952750"/>
          <p14:tracePt t="1405" x="2060575" y="2952750"/>
          <p14:tracePt t="1420" x="2043113" y="2952750"/>
          <p14:tracePt t="1439" x="2008188" y="2952750"/>
          <p14:tracePt t="1440" x="2000250" y="2952750"/>
          <p14:tracePt t="1452" x="1990725" y="2962275"/>
          <p14:tracePt t="1469" x="1982788" y="2962275"/>
          <p14:tracePt t="1487" x="1965325" y="2962275"/>
          <p14:tracePt t="1506" x="1938338" y="2962275"/>
          <p14:tracePt t="1521" x="1920875" y="2962275"/>
          <p14:tracePt t="1536" x="1912938" y="2962275"/>
          <p14:tracePt t="1608" x="1912938" y="2970213"/>
          <p14:tracePt t="1874" x="1912938" y="2979738"/>
          <p14:tracePt t="1890" x="1912938" y="2997200"/>
          <p14:tracePt t="2366" x="1920875" y="3005138"/>
          <p14:tracePt t="2373" x="1938338" y="3005138"/>
          <p14:tracePt t="2386" x="1965325" y="3014663"/>
          <p14:tracePt t="2403" x="2035175" y="3014663"/>
          <p14:tracePt t="2419" x="2105025" y="3022600"/>
          <p14:tracePt t="2436" x="2182813" y="3022600"/>
          <p14:tracePt t="2452" x="2270125" y="3022600"/>
          <p14:tracePt t="2454" x="2305050" y="3022600"/>
          <p14:tracePt t="2469" x="2392363" y="3022600"/>
          <p14:tracePt t="2487" x="2462213" y="3022600"/>
          <p14:tracePt t="2503" x="2532063" y="3022600"/>
          <p14:tracePt t="2521" x="2611438" y="3022600"/>
          <p14:tracePt t="2536" x="2706688" y="3022600"/>
          <p14:tracePt t="2554" x="2820988" y="3022600"/>
          <p14:tracePt t="2569" x="2898775" y="3049588"/>
          <p14:tracePt t="2586" x="2951163" y="3074988"/>
          <p14:tracePt t="2603" x="3013075" y="3084513"/>
          <p14:tracePt t="2619" x="3082925" y="3084513"/>
          <p14:tracePt t="2636" x="3170238" y="3092450"/>
          <p14:tracePt t="2652" x="3284538" y="3092450"/>
          <p14:tracePt t="2669" x="3336925" y="3109913"/>
          <p14:tracePt t="2686" x="3397250" y="3119438"/>
          <p14:tracePt t="2704" x="3459163" y="3119438"/>
          <p14:tracePt t="2720" x="3554413" y="3119438"/>
          <p14:tracePt t="2737" x="3633788" y="3092450"/>
          <p14:tracePt t="2754" x="3676650" y="3084513"/>
          <p14:tracePt t="2771" x="3703638" y="3084513"/>
          <p14:tracePt t="2786" x="3711575" y="3074988"/>
          <p14:tracePt t="2802" x="3721100" y="3074988"/>
          <p14:tracePt t="2825" x="3746500" y="3074988"/>
          <p14:tracePt t="2836" x="3763963" y="3074988"/>
          <p14:tracePt t="2852" x="3816350" y="3057525"/>
          <p14:tracePt t="2871" x="3878263" y="3049588"/>
          <p14:tracePt t="2886" x="3956050" y="3032125"/>
          <p14:tracePt t="2903" x="3983038" y="3022600"/>
          <p14:tracePt t="2919" x="4008438" y="3022600"/>
          <p14:tracePt t="2937" x="4017963" y="3022600"/>
          <p14:tracePt t="2953" x="4052888" y="3022600"/>
          <p14:tracePt t="2955" x="4070350" y="3022600"/>
          <p14:tracePt t="2970" x="4113213" y="3022600"/>
          <p14:tracePt t="2987" x="4165600" y="3022600"/>
          <p14:tracePt t="3003" x="4217988" y="3022600"/>
          <p14:tracePt t="3019" x="4252913" y="3022600"/>
          <p14:tracePt t="3036" x="4279900" y="3022600"/>
          <p14:tracePt t="3059" x="4297363" y="3022600"/>
          <p14:tracePt t="3069" x="4322763" y="3022600"/>
          <p14:tracePt t="3086" x="4349750" y="3022600"/>
          <p14:tracePt t="3102" x="4367213" y="3022600"/>
          <p14:tracePt t="3119" x="4384675" y="3032125"/>
          <p14:tracePt t="3136" x="4402138" y="3032125"/>
          <p14:tracePt t="3175" x="4410075" y="3032125"/>
          <p14:tracePt t="3188" x="4419600" y="3032125"/>
          <p14:tracePt t="3195" x="4427538" y="3032125"/>
          <p14:tracePt t="3212" x="4427538" y="3049588"/>
          <p14:tracePt t="3311" x="4437063" y="3049588"/>
          <p14:tracePt t="3325" x="4445000" y="3049588"/>
          <p14:tracePt t="3331" x="4454525" y="3049588"/>
          <p14:tracePt t="3341" x="4462463" y="3049588"/>
          <p14:tracePt t="3353" x="4471988" y="3049588"/>
          <p14:tracePt t="3371" x="4479925" y="3049588"/>
          <p14:tracePt t="3385" x="4489450" y="3049588"/>
          <p14:tracePt t="3403" x="4497388" y="3049588"/>
          <p14:tracePt t="3446" x="4506913" y="3049588"/>
          <p14:tracePt t="3462" x="4514850" y="3049588"/>
          <p14:tracePt t="3469" x="4524375" y="3057525"/>
          <p14:tracePt t="3477" x="4541838" y="3057525"/>
          <p14:tracePt t="3544" x="4549775" y="3057525"/>
          <p14:tracePt t="3569" x="4559300" y="3057525"/>
          <p14:tracePt t="3585" x="4567238" y="3057525"/>
          <p14:tracePt t="3664" x="4576763" y="3057525"/>
          <p14:tracePt t="3672" x="4584700" y="3057525"/>
          <p14:tracePt t="3745" x="4594225" y="3057525"/>
          <p14:tracePt t="3770" x="4602163" y="3057525"/>
          <p14:tracePt t="3867" x="4611688" y="3057525"/>
          <p14:tracePt t="3873" x="4619625" y="3057525"/>
          <p14:tracePt t="4067" x="4619625" y="3067050"/>
          <p14:tracePt t="4074" x="4619625" y="3084513"/>
          <p14:tracePt t="4087" x="4619625" y="3092450"/>
          <p14:tracePt t="4102" x="4619625" y="3119438"/>
          <p14:tracePt t="4119" x="4619625" y="3144838"/>
          <p14:tracePt t="4136" x="4611688" y="3154363"/>
          <p14:tracePt t="4203" x="4611688" y="3162300"/>
          <p14:tracePt t="4236" x="4611688" y="3171825"/>
          <p14:tracePt t="4243" x="4602163" y="3171825"/>
          <p14:tracePt t="4252" x="4594225" y="3179763"/>
          <p14:tracePt t="4269" x="4559300" y="3197225"/>
          <p14:tracePt t="4286" x="4532313" y="3214688"/>
          <p14:tracePt t="4302" x="4489450" y="3249613"/>
          <p14:tracePt t="4321" x="4445000" y="3276600"/>
          <p14:tracePt t="4335" x="4367213" y="3336925"/>
          <p14:tracePt t="4352" x="4314825" y="3371850"/>
          <p14:tracePt t="4370" x="4287838" y="3389313"/>
          <p14:tracePt t="4372" x="4262438" y="3416300"/>
          <p14:tracePt t="4385" x="4244975" y="3424238"/>
          <p14:tracePt t="4402" x="4217988" y="3433763"/>
          <p14:tracePt t="4403" x="4200525" y="3441700"/>
          <p14:tracePt t="4419" x="4183063" y="3459163"/>
          <p14:tracePt t="4420" x="4130675" y="3468688"/>
          <p14:tracePt t="4436" x="4113213" y="3476625"/>
          <p14:tracePt t="4452" x="4070350" y="3494088"/>
          <p14:tracePt t="4453" x="4043363" y="3503613"/>
          <p14:tracePt t="4469" x="4035425" y="3503613"/>
          <p14:tracePt t="4489" x="4025900" y="3503613"/>
          <p14:tracePt t="6116" x="4025900" y="3511550"/>
          <p14:tracePt t="6121" x="4017963" y="3521075"/>
          <p14:tracePt t="6135" x="4000500" y="3556000"/>
          <p14:tracePt t="6151" x="3895725" y="3651250"/>
          <p14:tracePt t="6168" x="3781425" y="3748088"/>
          <p14:tracePt t="6169" x="3721100" y="3808413"/>
          <p14:tracePt t="6185" x="3651250" y="3860800"/>
          <p14:tracePt t="6204" x="3606800" y="3878263"/>
          <p14:tracePt t="6219" x="3571875" y="3905250"/>
          <p14:tracePt t="6235" x="3529013" y="3922713"/>
          <p14:tracePt t="6252" x="3484563" y="3948113"/>
          <p14:tracePt t="6269" x="3414713" y="3983038"/>
          <p14:tracePt t="6285" x="3344863" y="4010025"/>
          <p14:tracePt t="6303" x="3257550" y="4027488"/>
          <p14:tracePt t="6318" x="3170238" y="4044950"/>
          <p14:tracePt t="6335" x="3100388" y="4052888"/>
          <p14:tracePt t="6351" x="3057525" y="4052888"/>
          <p14:tracePt t="6369" x="2968625" y="4070350"/>
          <p14:tracePt t="6386" x="2820988" y="4070350"/>
          <p14:tracePt t="6402" x="2619375" y="4062413"/>
          <p14:tracePt t="6419" x="2436813" y="4044950"/>
          <p14:tracePt t="6420" x="2366963" y="4044950"/>
          <p14:tracePt t="6435" x="2262188" y="4044950"/>
          <p14:tracePt t="6452" x="2192338" y="4044950"/>
          <p14:tracePt t="6468" x="2130425" y="4044950"/>
          <p14:tracePt t="6488" x="2043113" y="4044950"/>
          <p14:tracePt t="6502" x="1930400" y="4044950"/>
          <p14:tracePt t="6519" x="1816100" y="4044950"/>
          <p14:tracePt t="6535" x="1711325" y="4062413"/>
          <p14:tracePt t="6552" x="1651000" y="4079875"/>
          <p14:tracePt t="6568" x="1633538" y="4087813"/>
          <p14:tracePt t="6586" x="1616075" y="4097338"/>
          <p14:tracePt t="6603" x="1589088" y="4114800"/>
          <p14:tracePt t="6619" x="1571625" y="4124325"/>
          <p14:tracePt t="6635" x="1563688" y="4132263"/>
          <p14:tracePt t="6652" x="1536700" y="4132263"/>
          <p14:tracePt t="6654" x="1528763" y="4141788"/>
          <p14:tracePt t="6668" x="1511300" y="4141788"/>
          <p14:tracePt t="6687" x="1431925" y="4149725"/>
          <p14:tracePt t="6705" x="1362075" y="4149725"/>
          <p14:tracePt t="6720" x="1284288" y="4149725"/>
          <p14:tracePt t="6737" x="1222375" y="4149725"/>
          <p14:tracePt t="6752" x="1135063" y="4114800"/>
          <p14:tracePt t="6768" x="1065213" y="4062413"/>
          <p14:tracePt t="6785" x="987425" y="4027488"/>
          <p14:tracePt t="6803" x="917575" y="3975100"/>
          <p14:tracePt t="6818" x="873125" y="3940175"/>
          <p14:tracePt t="6837" x="795338" y="3870325"/>
          <p14:tracePt t="6838" x="768350" y="3825875"/>
          <p14:tracePt t="6851" x="733425" y="3790950"/>
          <p14:tracePt t="6868" x="673100" y="3730625"/>
          <p14:tracePt t="6886" x="593725" y="3651250"/>
          <p14:tracePt t="6902" x="533400" y="3598863"/>
          <p14:tracePt t="6920" x="463550" y="3546475"/>
          <p14:tracePt t="6921" x="436563" y="3521075"/>
          <p14:tracePt t="6935" x="428625" y="3511550"/>
          <p14:tracePt t="6952" x="419100" y="3476625"/>
          <p14:tracePt t="6968" x="419100" y="3468688"/>
          <p14:tracePt t="6969" x="428625" y="3451225"/>
          <p14:tracePt t="6985" x="533400" y="3416300"/>
          <p14:tracePt t="7002" x="733425" y="3416300"/>
          <p14:tracePt t="7019" x="935038" y="3416300"/>
          <p14:tracePt t="7035" x="1092200" y="3416300"/>
          <p14:tracePt t="7051" x="1214438" y="3416300"/>
          <p14:tracePt t="7068" x="1292225" y="3406775"/>
          <p14:tracePt t="7085" x="1397000" y="3389313"/>
          <p14:tracePt t="7102" x="1511300" y="3381375"/>
          <p14:tracePt t="7103" x="1581150" y="3381375"/>
          <p14:tracePt t="7118" x="1651000" y="3381375"/>
          <p14:tracePt t="7137" x="1833563" y="3433763"/>
          <p14:tracePt t="7151" x="2000250" y="3476625"/>
          <p14:tracePt t="7168" x="2060575" y="3511550"/>
          <p14:tracePt t="7187" x="2070100" y="3511550"/>
          <p14:tracePt t="7205" x="2078038" y="3511550"/>
          <p14:tracePt t="7219" x="2105025" y="3546475"/>
          <p14:tracePt t="7235" x="2165350" y="3616325"/>
          <p14:tracePt t="7251" x="2252663" y="3713163"/>
          <p14:tracePt t="7269" x="2297113" y="3773488"/>
          <p14:tracePt t="7285" x="2297113" y="3817938"/>
          <p14:tracePt t="7304" x="2297113" y="3843338"/>
          <p14:tracePt t="7319" x="2252663" y="3878263"/>
          <p14:tracePt t="7337" x="2139950" y="3930650"/>
          <p14:tracePt t="7338" x="2060575" y="3992563"/>
          <p14:tracePt t="7351" x="2025650" y="4035425"/>
          <p14:tracePt t="7372" x="1982788" y="4105275"/>
          <p14:tracePt t="7385" x="1982788" y="4114800"/>
          <p14:tracePt t="7404" x="1965325" y="4132263"/>
          <p14:tracePt t="7418" x="1938338" y="4132263"/>
          <p14:tracePt t="7435" x="1860550" y="4132263"/>
          <p14:tracePt t="7436" x="1808163" y="4132263"/>
          <p14:tracePt t="7451" x="1790700" y="4132263"/>
          <p14:tracePt t="13647" x="1790700" y="4124325"/>
          <p14:tracePt t="13652" x="1825625" y="4044950"/>
          <p14:tracePt t="13667" x="2060575" y="3756025"/>
          <p14:tracePt t="13684" x="2357438" y="3406775"/>
          <p14:tracePt t="13700" x="2541588" y="3206750"/>
          <p14:tracePt t="13701" x="2663825" y="3057525"/>
          <p14:tracePt t="13717" x="2890838" y="2857500"/>
          <p14:tracePt t="13734" x="3065463" y="2725738"/>
          <p14:tracePt t="13751" x="3205163" y="2620963"/>
          <p14:tracePt t="13767" x="3397250" y="2489200"/>
          <p14:tracePt t="13784" x="3676650" y="2332038"/>
          <p14:tracePt t="13801" x="3921125" y="2139950"/>
          <p14:tracePt t="13818" x="4087813" y="1982788"/>
          <p14:tracePt t="13835" x="4175125" y="1843088"/>
          <p14:tracePt t="13850" x="4217988" y="1738313"/>
          <p14:tracePt t="13867" x="4252913" y="1677988"/>
          <p14:tracePt t="13884" x="4262438" y="1651000"/>
          <p14:tracePt t="13900" x="4262438" y="1608138"/>
          <p14:tracePt t="13917" x="4262438" y="1563688"/>
          <p14:tracePt t="14137" x="4262438" y="1555750"/>
          <p14:tracePt t="14143" x="4262438" y="1546225"/>
          <p14:tracePt t="14152" x="4279900" y="1511300"/>
          <p14:tracePt t="14167" x="4367213" y="1406525"/>
          <p14:tracePt t="14184" x="4471988" y="1266825"/>
          <p14:tracePt t="14200" x="4602163" y="1162050"/>
          <p14:tracePt t="14216" x="4759325" y="1074738"/>
          <p14:tracePt t="14233" x="4873625" y="1004888"/>
          <p14:tracePt t="14253" x="4943475" y="960438"/>
          <p14:tracePt t="14255" x="4978400" y="935038"/>
          <p14:tracePt t="14266" x="5003800" y="925513"/>
          <p14:tracePt t="14286" x="5048250" y="882650"/>
          <p14:tracePt t="14303" x="5126038" y="830263"/>
          <p14:tracePt t="14304" x="5143500" y="812800"/>
          <p14:tracePt t="14316" x="5187950" y="768350"/>
          <p14:tracePt t="14336" x="5275263" y="708025"/>
          <p14:tracePt t="14337" x="5310188" y="673100"/>
          <p14:tracePt t="14350" x="5353050" y="646113"/>
          <p14:tracePt t="14367" x="5432425" y="585788"/>
          <p14:tracePt t="14383" x="5457825" y="576263"/>
          <p14:tracePt t="14400" x="5519738" y="515938"/>
          <p14:tracePt t="14417" x="5684838" y="384175"/>
          <p14:tracePt t="14434" x="5834063" y="279400"/>
          <p14:tracePt t="14450" x="5973763" y="157163"/>
          <p14:tracePt t="14466" x="6034088" y="96838"/>
          <p14:tracePt t="14485" x="6069013" y="61913"/>
          <p14:tracePt t="14500" x="6130925" y="9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412C3-4B48-CE9E-1F86-098636774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DC82E6-37C7-9DFD-38ED-1B0BB4FE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255"/>
            <a:ext cx="9144000" cy="717529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Overview</a:t>
            </a:r>
            <a:r>
              <a:rPr lang="en-US" altLang="ja-JP" sz="3200" dirty="0"/>
              <a:t> : Trend-aware Proposal Adjustments </a:t>
            </a:r>
            <a:r>
              <a:rPr lang="en-US" altLang="ja-JP" sz="2800" dirty="0"/>
              <a:t>(idea 3)</a:t>
            </a:r>
            <a:endParaRPr kumimoji="1" lang="ja-JP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2A8DE4-A6D7-4055-431D-24FB36CA5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42CEFF-DD04-DD44-36BF-F5C8CFD52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696" y="1802889"/>
            <a:ext cx="6485663" cy="158417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Partner scoring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Market trend 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000" b="1" dirty="0">
                <a:solidFill>
                  <a:srgbClr val="FF0000"/>
                </a:solidFill>
              </a:rPr>
              <a:t>Trend-aware proposal adjustments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7D66FF5-C47C-A35E-B1A2-BD036A8F6058}"/>
              </a:ext>
            </a:extLst>
          </p:cNvPr>
          <p:cNvSpPr/>
          <p:nvPr/>
        </p:nvSpPr>
        <p:spPr>
          <a:xfrm>
            <a:off x="711073" y="1626231"/>
            <a:ext cx="7389319" cy="17608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1AF0E846-4C20-74DD-A66A-799A0C861DF3}"/>
              </a:ext>
            </a:extLst>
          </p:cNvPr>
          <p:cNvSpPr txBox="1">
            <a:spLocks/>
          </p:cNvSpPr>
          <p:nvPr/>
        </p:nvSpPr>
        <p:spPr>
          <a:xfrm>
            <a:off x="980816" y="1340768"/>
            <a:ext cx="1070904" cy="5491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b="1" dirty="0"/>
              <a:t>Ideas</a:t>
            </a:r>
            <a:endParaRPr lang="en-US" altLang="ja-JP" sz="3000" b="1" dirty="0">
              <a:ea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DB64C3A-4CF5-5AD0-DC50-8D3A5E23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5" y="4017245"/>
            <a:ext cx="1070030" cy="800994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6AEE222F-DCDA-BDD2-0551-B0E5DA670B2D}"/>
              </a:ext>
            </a:extLst>
          </p:cNvPr>
          <p:cNvGrpSpPr/>
          <p:nvPr/>
        </p:nvGrpSpPr>
        <p:grpSpPr>
          <a:xfrm>
            <a:off x="5402087" y="3799253"/>
            <a:ext cx="743354" cy="2008704"/>
            <a:chOff x="5404646" y="3854859"/>
            <a:chExt cx="743354" cy="20087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FC3BB0D-992E-883D-115F-92DF964E2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3854859"/>
              <a:ext cx="743354" cy="556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3D208DC-2471-9538-F3A1-B06754A27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4580984"/>
              <a:ext cx="743354" cy="55645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CB4B100-471A-8FC8-0113-D1680AA8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5307109"/>
              <a:ext cx="743354" cy="556454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2EA26E59-BF06-93F7-67A4-77FFF109A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50" y="5021715"/>
            <a:ext cx="743354" cy="55645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BA00418-5593-7841-B74A-5ACA6656081A}"/>
              </a:ext>
            </a:extLst>
          </p:cNvPr>
          <p:cNvGrpSpPr/>
          <p:nvPr/>
        </p:nvGrpSpPr>
        <p:grpSpPr>
          <a:xfrm>
            <a:off x="3860271" y="3960109"/>
            <a:ext cx="1213713" cy="1760836"/>
            <a:chOff x="3383894" y="3993855"/>
            <a:chExt cx="1020864" cy="161001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665B4738-5199-C3BE-2012-522019A1D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94" y="3993855"/>
              <a:ext cx="1020864" cy="1610019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5AB3D52-AA5D-5F20-6987-6CE5D0B01730}"/>
                </a:ext>
              </a:extLst>
            </p:cNvPr>
            <p:cNvSpPr txBox="1"/>
            <p:nvPr/>
          </p:nvSpPr>
          <p:spPr>
            <a:xfrm>
              <a:off x="3779912" y="4411313"/>
              <a:ext cx="21602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900" b="1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931604C8-17DE-BB76-687C-B362974DD071}"/>
              </a:ext>
            </a:extLst>
          </p:cNvPr>
          <p:cNvGrpSpPr/>
          <p:nvPr/>
        </p:nvGrpSpPr>
        <p:grpSpPr>
          <a:xfrm>
            <a:off x="283367" y="3929765"/>
            <a:ext cx="1911773" cy="2035064"/>
            <a:chOff x="332490" y="3868937"/>
            <a:chExt cx="2100269" cy="2154581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B78E37AB-D811-9F34-C09B-75D4F1C9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4144"/>
            <a:stretch>
              <a:fillRect/>
            </a:stretch>
          </p:blipFill>
          <p:spPr>
            <a:xfrm>
              <a:off x="1404152" y="5015453"/>
              <a:ext cx="489538" cy="55645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76F1B68-18C1-2AC2-547F-815604770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90" y="4410533"/>
              <a:ext cx="1070030" cy="116137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C6B235CD-CE32-B6CB-4CF7-15663FA3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661" y="4505048"/>
              <a:ext cx="542098" cy="670957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677FDB21-BC7A-B640-123D-023AD4EF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626"/>
            <a:stretch>
              <a:fillRect/>
            </a:stretch>
          </p:blipFill>
          <p:spPr>
            <a:xfrm>
              <a:off x="1403775" y="4171821"/>
              <a:ext cx="329857" cy="556454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B1C27465-CFFD-0518-251A-398B24F6C581}"/>
                </a:ext>
              </a:extLst>
            </p:cNvPr>
            <p:cNvGrpSpPr/>
            <p:nvPr/>
          </p:nvGrpSpPr>
          <p:grpSpPr>
            <a:xfrm>
              <a:off x="1723864" y="3868937"/>
              <a:ext cx="241179" cy="2154581"/>
              <a:chOff x="1978801" y="3913636"/>
              <a:chExt cx="241179" cy="2154581"/>
            </a:xfrm>
          </p:grpSpPr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44E2C190-6076-1258-887E-60B599FA6285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ADB7B543-9B01-301E-F407-95B0695E4889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6902B867-BB84-9335-A9D8-4E4011306FEA}"/>
                </a:ext>
              </a:extLst>
            </p:cNvPr>
            <p:cNvCxnSpPr>
              <a:cxnSpLocks/>
            </p:cNvCxnSpPr>
            <p:nvPr/>
          </p:nvCxnSpPr>
          <p:spPr>
            <a:xfrm>
              <a:off x="1812643" y="4703631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23BD3439-5ED7-FFA2-2795-7CC4715697C7}"/>
              </a:ext>
            </a:extLst>
          </p:cNvPr>
          <p:cNvGrpSpPr/>
          <p:nvPr/>
        </p:nvGrpSpPr>
        <p:grpSpPr>
          <a:xfrm>
            <a:off x="6922899" y="3881664"/>
            <a:ext cx="1948415" cy="2037616"/>
            <a:chOff x="6403715" y="3830001"/>
            <a:chExt cx="2145309" cy="2154581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EB4D2FB-9963-5BE6-FC91-53D92746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8160" y="4318975"/>
              <a:ext cx="1020864" cy="124473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1C4F10D9-5272-79C1-F144-FBDF3303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403715" y="4519455"/>
              <a:ext cx="542098" cy="670957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DDE75186-CA7B-6D9F-5FD0-0048E413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673" b="-3941"/>
            <a:stretch>
              <a:fillRect/>
            </a:stretch>
          </p:blipFill>
          <p:spPr>
            <a:xfrm>
              <a:off x="7010296" y="4121339"/>
              <a:ext cx="485613" cy="578389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D788AF64-4D40-B89F-8916-6A3E9234A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954"/>
            <a:stretch>
              <a:fillRect/>
            </a:stretch>
          </p:blipFill>
          <p:spPr>
            <a:xfrm>
              <a:off x="7131325" y="5051465"/>
              <a:ext cx="364583" cy="556454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78DD17F3-68CA-48C7-9005-FD23F62B22C2}"/>
                </a:ext>
              </a:extLst>
            </p:cNvPr>
            <p:cNvGrpSpPr/>
            <p:nvPr/>
          </p:nvGrpSpPr>
          <p:grpSpPr>
            <a:xfrm>
              <a:off x="6921517" y="3830001"/>
              <a:ext cx="241179" cy="2154581"/>
              <a:chOff x="1978801" y="3913636"/>
              <a:chExt cx="241179" cy="2154581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9D5AAFF5-DCD7-E102-A1B0-156C489A9B82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A4A3BCDB-8328-3ED6-560C-1335BCFB186D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BDBA39F8-E6CB-27A5-7F59-D5FA37A13517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28" y="4985148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4C35805A-F1D3-719A-E334-A6C89DA55A11}"/>
              </a:ext>
            </a:extLst>
          </p:cNvPr>
          <p:cNvSpPr txBox="1">
            <a:spLocks/>
          </p:cNvSpPr>
          <p:nvPr/>
        </p:nvSpPr>
        <p:spPr>
          <a:xfrm>
            <a:off x="436806" y="3537672"/>
            <a:ext cx="2149859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ea typeface="Calibri" panose="020F0502020204030204" pitchFamily="34" charset="0"/>
              </a:rPr>
              <a:t>Market Price : XX</a:t>
            </a: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4B944ED1-1F09-45EC-76C5-645111CC561F}"/>
              </a:ext>
            </a:extLst>
          </p:cNvPr>
          <p:cNvSpPr/>
          <p:nvPr/>
        </p:nvSpPr>
        <p:spPr>
          <a:xfrm>
            <a:off x="711072" y="1484784"/>
            <a:ext cx="7452112" cy="1913643"/>
          </a:xfrm>
          <a:prstGeom prst="wedgeRoundRectCallout">
            <a:avLst>
              <a:gd name="adj1" fmla="val -11294"/>
              <a:gd name="adj2" fmla="val 7847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ADBFADC-8A63-ADCC-F533-484E53522630}"/>
              </a:ext>
            </a:extLst>
          </p:cNvPr>
          <p:cNvSpPr txBox="1">
            <a:spLocks/>
          </p:cNvSpPr>
          <p:nvPr/>
        </p:nvSpPr>
        <p:spPr>
          <a:xfrm>
            <a:off x="935132" y="1945459"/>
            <a:ext cx="7119576" cy="12538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adjusts its proposals based on the earlier predictions.</a:t>
            </a:r>
            <a:endParaRPr lang="en-US" altLang="ja-JP" sz="2800" dirty="0">
              <a:ea typeface="Calibri" panose="020F0502020204030204" pitchFamily="34" charset="0"/>
            </a:endParaRPr>
          </a:p>
        </p:txBody>
      </p:sp>
      <p:pic>
        <p:nvPicPr>
          <p:cNvPr id="4" name="図 3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EA7DEE82-E26F-9343-E5F4-945EC9356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3" y="4005884"/>
            <a:ext cx="1070030" cy="800994"/>
          </a:xfrm>
          <a:prstGeom prst="rect">
            <a:avLst/>
          </a:prstGeom>
        </p:spPr>
      </p:pic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B05AB0F4-825C-A603-35D6-D2A2A88F949D}"/>
              </a:ext>
            </a:extLst>
          </p:cNvPr>
          <p:cNvSpPr txBox="1">
            <a:spLocks/>
          </p:cNvSpPr>
          <p:nvPr/>
        </p:nvSpPr>
        <p:spPr>
          <a:xfrm>
            <a:off x="3417154" y="3951207"/>
            <a:ext cx="536864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③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pic>
        <p:nvPicPr>
          <p:cNvPr id="2054" name="Picture 6" descr="イラストレーター 茶々丸さんのプロフィール｜無料イラスト・フリー素材なら「イラストAC」">
            <a:extLst>
              <a:ext uri="{FF2B5EF4-FFF2-40B4-BE49-F238E27FC236}">
                <a16:creationId xmlns:a16="http://schemas.microsoft.com/office/drawing/2014/main" id="{B08F84C9-1388-4621-F5ED-1D7F53517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14601" r="17009" b="7792"/>
          <a:stretch>
            <a:fillRect/>
          </a:stretch>
        </p:blipFill>
        <p:spPr bwMode="auto">
          <a:xfrm>
            <a:off x="5091597" y="4355707"/>
            <a:ext cx="511368" cy="5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オーディオ 2049">
            <a:hlinkClick r:id="" action="ppaction://media"/>
            <a:extLst>
              <a:ext uri="{FF2B5EF4-FFF2-40B4-BE49-F238E27FC236}">
                <a16:creationId xmlns:a16="http://schemas.microsoft.com/office/drawing/2014/main" id="{24E193C8-96AE-1828-26A3-43B6A72477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6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9"/>
    </mc:Choice>
    <mc:Fallback xmlns="">
      <p:transition spd="slow" advTm="1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04774 -0.04004 C -0.05781 -0.04907 -0.07257 -0.05393 -0.08837 -0.05393 C -0.10607 -0.05393 -0.12048 -0.04907 -0.13038 -0.04004 L -0.17847 -4.44444E-6 " pathEditMode="relative" rAng="10800000" ptsTypes="AAAAA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"/>
                </p:tgtEl>
              </p:cMediaNode>
            </p:audio>
          </p:childTnLst>
        </p:cTn>
      </p:par>
    </p:tnLst>
    <p:bldLst>
      <p:bldP spid="11" grpId="0" animBg="1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528" x="3606800" y="122238"/>
          <p14:tracePt t="1546" x="3571875" y="209550"/>
          <p14:tracePt t="1560" x="3519488" y="271463"/>
          <p14:tracePt t="1578" x="3467100" y="384175"/>
          <p14:tracePt t="1594" x="3414713" y="463550"/>
          <p14:tracePt t="1610" x="3344863" y="568325"/>
          <p14:tracePt t="1627" x="3309938" y="655638"/>
          <p14:tracePt t="1643" x="3302000" y="742950"/>
          <p14:tracePt t="1660" x="3284538" y="812800"/>
          <p14:tracePt t="1677" x="3257550" y="890588"/>
          <p14:tracePt t="1694" x="3214688" y="977900"/>
          <p14:tracePt t="1710" x="3162300" y="1065213"/>
          <p14:tracePt t="1731" x="3109913" y="1187450"/>
          <p14:tracePt t="1765" x="3021013" y="1362075"/>
          <p14:tracePt t="1778" x="2986088" y="1450975"/>
          <p14:tracePt t="1796" x="2951163" y="1528763"/>
          <p14:tracePt t="1812" x="2925763" y="1581150"/>
          <p14:tracePt t="1830" x="2890838" y="1677988"/>
          <p14:tracePt t="1845" x="2828925" y="1773238"/>
          <p14:tracePt t="1860" x="2786063" y="1878013"/>
          <p14:tracePt t="1878" x="2768600" y="1939925"/>
          <p14:tracePt t="1894" x="2741613" y="1992313"/>
          <p14:tracePt t="1911" x="2689225" y="2070100"/>
          <p14:tracePt t="1930" x="2654300" y="2139950"/>
          <p14:tracePt t="1943" x="2601913" y="2227263"/>
          <p14:tracePt t="1960" x="2559050" y="2289175"/>
          <p14:tracePt t="1981" x="2506663" y="2359025"/>
          <p14:tracePt t="2015" x="2419350" y="2471738"/>
          <p14:tracePt t="2027" x="2392363" y="2498725"/>
          <p14:tracePt t="2045" x="2322513" y="2568575"/>
          <p14:tracePt t="2062" x="2279650" y="2611438"/>
          <p14:tracePt t="2077" x="2252663" y="2655888"/>
          <p14:tracePt t="2094" x="2235200" y="2716213"/>
          <p14:tracePt t="2110" x="2200275" y="2778125"/>
          <p14:tracePt t="2127" x="2165350" y="2805113"/>
          <p14:tracePt t="2143" x="2130425" y="2840038"/>
          <p14:tracePt t="2160" x="2105025" y="2892425"/>
          <p14:tracePt t="2179" x="2060575" y="2962275"/>
          <p14:tracePt t="2194" x="2043113" y="3040063"/>
          <p14:tracePt t="2196" x="2043113" y="3074988"/>
          <p14:tracePt t="2210" x="2025650" y="3092450"/>
          <p14:tracePt t="2230" x="2000250" y="3136900"/>
          <p14:tracePt t="2244" x="1990725" y="3144838"/>
          <p14:tracePt t="2262" x="1947863" y="3249613"/>
          <p14:tracePt t="2279" x="1930400" y="3346450"/>
          <p14:tracePt t="2294" x="1930400" y="3389313"/>
          <p14:tracePt t="2311" x="1930400" y="3406775"/>
          <p14:tracePt t="2430" x="1947863" y="3406775"/>
          <p14:tracePt t="2447" x="1955800" y="3398838"/>
          <p14:tracePt t="2464" x="1955800" y="3389313"/>
          <p14:tracePt t="2538" x="1965325" y="3389313"/>
          <p14:tracePt t="2544" x="1973263" y="3389313"/>
          <p14:tracePt t="2552" x="1982788" y="3389313"/>
          <p14:tracePt t="3415" x="1990725" y="3389313"/>
          <p14:tracePt t="3421" x="2008188" y="3381375"/>
          <p14:tracePt t="3430" x="2043113" y="3381375"/>
          <p14:tracePt t="3443" x="2070100" y="3381375"/>
          <p14:tracePt t="3460" x="2122488" y="3381375"/>
          <p14:tracePt t="3477" x="2157413" y="3381375"/>
          <p14:tracePt t="3478" x="2165350" y="3381375"/>
          <p14:tracePt t="3494" x="2174875" y="3381375"/>
          <p14:tracePt t="3510" x="2182813" y="3381375"/>
          <p14:tracePt t="3527" x="2192338" y="3371850"/>
          <p14:tracePt t="3544" x="2200275" y="3363913"/>
          <p14:tracePt t="3561" x="2209800" y="3363913"/>
          <p14:tracePt t="3561" x="2217738" y="3363913"/>
          <p14:tracePt t="3577" x="2235200" y="3363913"/>
          <p14:tracePt t="3594" x="2262188" y="3363913"/>
          <p14:tracePt t="3610" x="2297113" y="3363913"/>
          <p14:tracePt t="3627" x="2322513" y="3354388"/>
          <p14:tracePt t="3643" x="2357438" y="3354388"/>
          <p14:tracePt t="3660" x="2374900" y="3354388"/>
          <p14:tracePt t="3679" x="2401888" y="3354388"/>
          <p14:tracePt t="3680" x="2409825" y="3354388"/>
          <p14:tracePt t="3694" x="2419350" y="3363913"/>
          <p14:tracePt t="3710" x="2462213" y="3363913"/>
          <p14:tracePt t="3728" x="2506663" y="3363913"/>
          <p14:tracePt t="3730" x="2514600" y="3363913"/>
          <p14:tracePt t="3744" x="2566988" y="3363913"/>
          <p14:tracePt t="3760" x="2611438" y="3363913"/>
          <p14:tracePt t="3777" x="2646363" y="3363913"/>
          <p14:tracePt t="3794" x="2681288" y="3363913"/>
          <p14:tracePt t="3810" x="2706688" y="3363913"/>
          <p14:tracePt t="3827" x="2751138" y="3363913"/>
          <p14:tracePt t="3843" x="2776538" y="3363913"/>
          <p14:tracePt t="3860" x="2811463" y="3363913"/>
          <p14:tracePt t="3878" x="2838450" y="3363913"/>
          <p14:tracePt t="3893" x="2846388" y="3363913"/>
          <p14:tracePt t="3910" x="2863850" y="3363913"/>
          <p14:tracePt t="3926" x="2873375" y="3363913"/>
          <p14:tracePt t="3944" x="2898775" y="3371850"/>
          <p14:tracePt t="3961" x="2916238" y="3371850"/>
          <p14:tracePt t="3976" x="2933700" y="3371850"/>
          <p14:tracePt t="3993" x="2943225" y="3371850"/>
          <p14:tracePt t="4018" x="2951163" y="3371850"/>
          <p14:tracePt t="4033" x="2960688" y="3371850"/>
          <p14:tracePt t="4043" x="2986088" y="3371850"/>
          <p14:tracePt t="4060" x="3003550" y="3371850"/>
          <p14:tracePt t="4078" x="3030538" y="3371850"/>
          <p14:tracePt t="4093" x="3074988" y="3381375"/>
          <p14:tracePt t="4110" x="3117850" y="3381375"/>
          <p14:tracePt t="4127" x="3144838" y="3389313"/>
          <p14:tracePt t="4143" x="3179763" y="3389313"/>
          <p14:tracePt t="4170" x="3249613" y="3389313"/>
          <p14:tracePt t="4175" x="3284538" y="3406775"/>
          <p14:tracePt t="4180" x="3292475" y="3406775"/>
          <p14:tracePt t="4196" x="3327400" y="3406775"/>
          <p14:tracePt t="4197" x="3336925" y="3416300"/>
          <p14:tracePt t="4210" x="3344863" y="3416300"/>
          <p14:tracePt t="4230" x="3449638" y="3416300"/>
          <p14:tracePt t="4244" x="3519488" y="3416300"/>
          <p14:tracePt t="4261" x="3589338" y="3424238"/>
          <p14:tracePt t="4276" x="3624263" y="3424238"/>
          <p14:tracePt t="4279" x="3633788" y="3424238"/>
          <p14:tracePt t="4294" x="3686175" y="3424238"/>
          <p14:tracePt t="4310" x="3738563" y="3424238"/>
          <p14:tracePt t="4328" x="3798888" y="3424238"/>
          <p14:tracePt t="4345" x="3895725" y="3441700"/>
          <p14:tracePt t="4360" x="3938588" y="3441700"/>
          <p14:tracePt t="4377" x="3973513" y="3451225"/>
          <p14:tracePt t="4393" x="3990975" y="3451225"/>
          <p14:tracePt t="4410" x="4008438" y="3451225"/>
          <p14:tracePt t="4427" x="4025900" y="3451225"/>
          <p14:tracePt t="4443" x="4060825" y="3451225"/>
          <p14:tracePt t="4460" x="4087813" y="3451225"/>
          <p14:tracePt t="4476" x="4140200" y="3451225"/>
          <p14:tracePt t="4493" x="4192588" y="3451225"/>
          <p14:tracePt t="4511" x="4235450" y="3451225"/>
          <p14:tracePt t="4528" x="4314825" y="3451225"/>
          <p14:tracePt t="4543" x="4410075" y="3451225"/>
          <p14:tracePt t="4560" x="4479925" y="3451225"/>
          <p14:tracePt t="4578" x="4584700" y="3433763"/>
          <p14:tracePt t="4593" x="4654550" y="3433763"/>
          <p14:tracePt t="4610" x="4724400" y="3424238"/>
          <p14:tracePt t="4628" x="4838700" y="3424238"/>
          <p14:tracePt t="4645" x="4978400" y="3424238"/>
          <p14:tracePt t="4659" x="5108575" y="3424238"/>
          <p14:tracePt t="4665" x="5178425" y="3424238"/>
          <p14:tracePt t="4677" x="5248275" y="3424238"/>
          <p14:tracePt t="4693" x="5275263" y="3416300"/>
          <p14:tracePt t="4713" x="5275263" y="3406775"/>
          <p14:tracePt t="4728" x="5283200" y="3398838"/>
          <p14:tracePt t="4744" x="5292725" y="3381375"/>
          <p14:tracePt t="4761" x="5335588" y="3381375"/>
          <p14:tracePt t="4781" x="5353050" y="3381375"/>
          <p14:tracePt t="6743" x="5370513" y="3381375"/>
          <p14:tracePt t="6759" x="5397500" y="3371850"/>
          <p14:tracePt t="6766" x="5449888" y="3371850"/>
          <p14:tracePt t="6775" x="5492750" y="3371850"/>
          <p14:tracePt t="6792" x="5554663" y="3363913"/>
          <p14:tracePt t="6809" x="5597525" y="3363913"/>
          <p14:tracePt t="6826" x="5641975" y="3363913"/>
          <p14:tracePt t="6843" x="5667375" y="3363913"/>
          <p14:tracePt t="6860" x="5719763" y="3363913"/>
          <p14:tracePt t="6876" x="5764213" y="3363913"/>
          <p14:tracePt t="6893" x="5807075" y="3363913"/>
          <p14:tracePt t="6909" x="5816600" y="3363913"/>
          <p14:tracePt t="7789" x="5824538" y="3363913"/>
          <p14:tracePt t="7798" x="5851525" y="3363913"/>
          <p14:tracePt t="7809" x="5929313" y="3363913"/>
          <p14:tracePt t="7827" x="6043613" y="3363913"/>
          <p14:tracePt t="7844" x="6200775" y="3363913"/>
          <p14:tracePt t="7859" x="6357938" y="3363913"/>
          <p14:tracePt t="7877" x="6454775" y="3363913"/>
          <p14:tracePt t="7880" x="6480175" y="3363913"/>
          <p14:tracePt t="7894" x="6489700" y="3363913"/>
          <p14:tracePt t="7920" x="6497638" y="3363913"/>
          <p14:tracePt t="7927" x="6507163" y="3363913"/>
          <p14:tracePt t="7942" x="6524625" y="3363913"/>
          <p14:tracePt t="7959" x="6602413" y="3363913"/>
          <p14:tracePt t="7976" x="6611938" y="3363913"/>
          <p14:tracePt t="7977" x="6629400" y="3371850"/>
          <p14:tracePt t="7992" x="6654800" y="3371850"/>
          <p14:tracePt t="7993" x="6654800" y="3389313"/>
          <p14:tracePt t="8010" x="6664325" y="3389313"/>
          <p14:tracePt t="8026" x="6672263" y="3389313"/>
          <p14:tracePt t="8042" x="6681788" y="3389313"/>
          <p14:tracePt t="8067" x="6689725" y="3389313"/>
          <p14:tracePt t="13740" x="6689725" y="3381375"/>
          <p14:tracePt t="13749" x="6689725" y="3371850"/>
          <p14:tracePt t="13758" x="6689725" y="3363913"/>
          <p14:tracePt t="13775" x="6681788" y="3346450"/>
          <p14:tracePt t="13791" x="6672263" y="3336925"/>
          <p14:tracePt t="13808" x="6664325" y="3328988"/>
          <p14:tracePt t="13824" x="6664325" y="3319463"/>
          <p14:tracePt t="13841" x="6664325" y="3311525"/>
          <p14:tracePt t="13858" x="6654800" y="3311525"/>
          <p14:tracePt t="13944" x="6654800" y="3302000"/>
          <p14:tracePt t="13951" x="6654800" y="3284538"/>
          <p14:tracePt t="13960" x="6654800" y="3276600"/>
          <p14:tracePt t="13976" x="6654800" y="3249613"/>
          <p14:tracePt t="13991" x="6654800" y="3197225"/>
          <p14:tracePt t="14009" x="6664325" y="3127375"/>
          <p14:tracePt t="14024" x="6681788" y="3032125"/>
          <p14:tracePt t="14041" x="6707188" y="2909888"/>
          <p14:tracePt t="14058" x="6751638" y="2743200"/>
          <p14:tracePt t="14074" x="6794500" y="2576513"/>
          <p14:tracePt t="14092" x="6829425" y="2393950"/>
          <p14:tracePt t="14110" x="6838950" y="2254250"/>
          <p14:tracePt t="14124" x="6856413" y="2149475"/>
          <p14:tracePt t="14141" x="6864350" y="2052638"/>
          <p14:tracePt t="14159" x="6881813" y="1957388"/>
          <p14:tracePt t="14161" x="6881813" y="1905000"/>
          <p14:tracePt t="14174" x="6891338" y="1835150"/>
          <p14:tracePt t="14192" x="6891338" y="1738313"/>
          <p14:tracePt t="14208" x="6908800" y="1625600"/>
          <p14:tracePt t="14225" x="6916738" y="1468438"/>
          <p14:tracePt t="14226" x="6916738" y="1398588"/>
          <p14:tracePt t="14241" x="6916738" y="1284288"/>
          <p14:tracePt t="14258" x="6934200" y="935038"/>
          <p14:tracePt t="14275" x="6951663" y="750888"/>
          <p14:tracePt t="14291" x="6969125" y="611188"/>
          <p14:tracePt t="14308" x="6969125" y="481013"/>
          <p14:tracePt t="14324" x="6978650" y="411163"/>
          <p14:tracePt t="14341" x="6978650" y="331788"/>
          <p14:tracePt t="14359" x="6978650" y="209550"/>
          <p14:tracePt t="14375" x="6978650" y="114300"/>
          <p14:tracePt t="14391" x="6978650" y="523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83B8D-3A01-9F5F-7DD2-33936C0D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A37BF3-89DE-5695-36FA-21BDF7D0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9" y="548680"/>
            <a:ext cx="8229600" cy="892092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Partner Scoring (idea 1)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3E50054-DC03-7B77-4473-A4A3F81AE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ADD0A20-810B-3753-AF36-3E2C1947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697" y="1802890"/>
            <a:ext cx="6158070" cy="15841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000" b="1" dirty="0">
                <a:solidFill>
                  <a:srgbClr val="FF0000"/>
                </a:solidFill>
              </a:rPr>
              <a:t>Partner scoring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Market trend 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Trend-aware proposal adjustments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64A1F12-D860-D00F-DF81-E5D23811EEDA}"/>
              </a:ext>
            </a:extLst>
          </p:cNvPr>
          <p:cNvSpPr/>
          <p:nvPr/>
        </p:nvSpPr>
        <p:spPr>
          <a:xfrm>
            <a:off x="711073" y="1626231"/>
            <a:ext cx="7389319" cy="17608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5C0C58E5-68E8-613D-20C3-8DE0150E3F18}"/>
              </a:ext>
            </a:extLst>
          </p:cNvPr>
          <p:cNvSpPr txBox="1">
            <a:spLocks/>
          </p:cNvSpPr>
          <p:nvPr/>
        </p:nvSpPr>
        <p:spPr>
          <a:xfrm>
            <a:off x="980816" y="1340768"/>
            <a:ext cx="2497406" cy="5491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b="1" dirty="0"/>
              <a:t>Improvements</a:t>
            </a:r>
            <a:endParaRPr lang="en-US" altLang="ja-JP" sz="3000" b="1" dirty="0">
              <a:ea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D27D04-0DCE-8AEC-F4D5-735B6C49E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5" y="4017245"/>
            <a:ext cx="1070030" cy="800994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2A96CA6C-461B-1E56-BF39-11BAB0A6DC5F}"/>
              </a:ext>
            </a:extLst>
          </p:cNvPr>
          <p:cNvGrpSpPr/>
          <p:nvPr/>
        </p:nvGrpSpPr>
        <p:grpSpPr>
          <a:xfrm>
            <a:off x="5402087" y="3799253"/>
            <a:ext cx="743354" cy="2008704"/>
            <a:chOff x="5404646" y="3854859"/>
            <a:chExt cx="743354" cy="20087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B089FD3-01D5-273E-A491-25C072AAC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3854859"/>
              <a:ext cx="743354" cy="556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BF8C7E9-5B20-3C3D-63F6-05F780D62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4580984"/>
              <a:ext cx="743354" cy="55645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269BF62-7242-9BE8-273B-436BBE24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5307109"/>
              <a:ext cx="743354" cy="556454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EEA5FAAF-F7BA-7416-3684-9E715AAFF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50" y="5021715"/>
            <a:ext cx="743354" cy="55645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3CFAEC7-4758-9789-AC47-3B7EBDFB40C6}"/>
              </a:ext>
            </a:extLst>
          </p:cNvPr>
          <p:cNvGrpSpPr/>
          <p:nvPr/>
        </p:nvGrpSpPr>
        <p:grpSpPr>
          <a:xfrm>
            <a:off x="3860271" y="3960109"/>
            <a:ext cx="1213713" cy="1760836"/>
            <a:chOff x="3383894" y="3993855"/>
            <a:chExt cx="1020864" cy="161001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530AE86-AA79-1021-10C8-FADE7D644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94" y="3993855"/>
              <a:ext cx="1020864" cy="1610019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CDE2A8B8-FBFB-267C-8AF8-DF123F13BAA8}"/>
                </a:ext>
              </a:extLst>
            </p:cNvPr>
            <p:cNvSpPr txBox="1"/>
            <p:nvPr/>
          </p:nvSpPr>
          <p:spPr>
            <a:xfrm>
              <a:off x="3779912" y="4411313"/>
              <a:ext cx="21602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900" b="1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0F2EDEB4-2E65-ED95-B69B-FC6AA26D4A40}"/>
              </a:ext>
            </a:extLst>
          </p:cNvPr>
          <p:cNvSpPr txBox="1">
            <a:spLocks/>
          </p:cNvSpPr>
          <p:nvPr/>
        </p:nvSpPr>
        <p:spPr>
          <a:xfrm>
            <a:off x="436806" y="3537672"/>
            <a:ext cx="2149859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ea typeface="Calibri" panose="020F0502020204030204" pitchFamily="34" charset="0"/>
              </a:rPr>
              <a:t>Market Price : XX</a:t>
            </a: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21E79EB-708B-5D26-F30E-49BAB539D8DB}"/>
              </a:ext>
            </a:extLst>
          </p:cNvPr>
          <p:cNvGrpSpPr/>
          <p:nvPr/>
        </p:nvGrpSpPr>
        <p:grpSpPr>
          <a:xfrm>
            <a:off x="283367" y="3929765"/>
            <a:ext cx="1911773" cy="2035064"/>
            <a:chOff x="332490" y="3868937"/>
            <a:chExt cx="2100269" cy="2154581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922FE0B0-E660-6447-ECE2-16CD87A7E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4144"/>
            <a:stretch>
              <a:fillRect/>
            </a:stretch>
          </p:blipFill>
          <p:spPr>
            <a:xfrm>
              <a:off x="1404152" y="5015453"/>
              <a:ext cx="489538" cy="55645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506D095-F533-5A7F-C34A-45B45D3A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90" y="4410533"/>
              <a:ext cx="1070030" cy="116137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47EEABCC-17CC-D0AE-3411-36D03B525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661" y="4505048"/>
              <a:ext cx="542098" cy="670957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2B5C1B31-CEDF-9B29-FD50-DC0BD56D1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626"/>
            <a:stretch>
              <a:fillRect/>
            </a:stretch>
          </p:blipFill>
          <p:spPr>
            <a:xfrm>
              <a:off x="1403775" y="4171821"/>
              <a:ext cx="329857" cy="556454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C4787DF-4654-AF66-53D8-F3BB1753068F}"/>
                </a:ext>
              </a:extLst>
            </p:cNvPr>
            <p:cNvGrpSpPr/>
            <p:nvPr/>
          </p:nvGrpSpPr>
          <p:grpSpPr>
            <a:xfrm>
              <a:off x="1723864" y="3868937"/>
              <a:ext cx="241179" cy="2154581"/>
              <a:chOff x="1978801" y="3913636"/>
              <a:chExt cx="241179" cy="2154581"/>
            </a:xfrm>
          </p:grpSpPr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347D796C-6E4B-C9C1-FAB3-EC884287D8A1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D6335CBB-DAD1-79AF-05B5-374F1D63D59E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61E2CB67-BD3B-5E9A-CE92-F0757C607E91}"/>
                </a:ext>
              </a:extLst>
            </p:cNvPr>
            <p:cNvCxnSpPr>
              <a:cxnSpLocks/>
            </p:cNvCxnSpPr>
            <p:nvPr/>
          </p:nvCxnSpPr>
          <p:spPr>
            <a:xfrm>
              <a:off x="1812643" y="4703631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FAB29DB1-4284-07A9-A0E3-CA5ED6916282}"/>
              </a:ext>
            </a:extLst>
          </p:cNvPr>
          <p:cNvGrpSpPr/>
          <p:nvPr/>
        </p:nvGrpSpPr>
        <p:grpSpPr>
          <a:xfrm>
            <a:off x="6922899" y="3881664"/>
            <a:ext cx="1948415" cy="2037616"/>
            <a:chOff x="6403715" y="3830001"/>
            <a:chExt cx="2145309" cy="2154581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421E44F-FFAC-DC7E-573B-377EADA4A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8160" y="4318975"/>
              <a:ext cx="1020864" cy="124473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5A47E0E0-8B24-D964-2C31-567191AE1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403715" y="4519455"/>
              <a:ext cx="542098" cy="670957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10C11386-0D6B-3FF0-59A9-26AC1E1C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673" b="-3941"/>
            <a:stretch>
              <a:fillRect/>
            </a:stretch>
          </p:blipFill>
          <p:spPr>
            <a:xfrm>
              <a:off x="7010296" y="4121339"/>
              <a:ext cx="485613" cy="578389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85BA0A19-9F86-5B3C-D5E4-D08FF7799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954"/>
            <a:stretch>
              <a:fillRect/>
            </a:stretch>
          </p:blipFill>
          <p:spPr>
            <a:xfrm>
              <a:off x="7131325" y="5051465"/>
              <a:ext cx="364583" cy="556454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19C5B6DB-A861-25AD-7F06-FDFE06D52350}"/>
                </a:ext>
              </a:extLst>
            </p:cNvPr>
            <p:cNvGrpSpPr/>
            <p:nvPr/>
          </p:nvGrpSpPr>
          <p:grpSpPr>
            <a:xfrm>
              <a:off x="6921517" y="3830001"/>
              <a:ext cx="241179" cy="2154581"/>
              <a:chOff x="1978801" y="3913636"/>
              <a:chExt cx="241179" cy="2154581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01F92431-6DC9-8916-7A50-ADC990FD2670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5A80DD18-F601-0CBC-FDF2-76E5B9B555D7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79DBEFAD-2AD1-EA40-4B67-3CCBA7944C0B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28" y="4985148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3" name="四角形: 角を丸くする 1032">
            <a:extLst>
              <a:ext uri="{FF2B5EF4-FFF2-40B4-BE49-F238E27FC236}">
                <a16:creationId xmlns:a16="http://schemas.microsoft.com/office/drawing/2014/main" id="{54FBC474-0604-FF81-315B-07A6870FA438}"/>
              </a:ext>
            </a:extLst>
          </p:cNvPr>
          <p:cNvSpPr/>
          <p:nvPr/>
        </p:nvSpPr>
        <p:spPr>
          <a:xfrm>
            <a:off x="5220072" y="3672530"/>
            <a:ext cx="1101649" cy="22441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コンテンツ プレースホルダー 3">
            <a:extLst>
              <a:ext uri="{FF2B5EF4-FFF2-40B4-BE49-F238E27FC236}">
                <a16:creationId xmlns:a16="http://schemas.microsoft.com/office/drawing/2014/main" id="{56503542-596E-DAA8-F4BE-E88F7FD6C238}"/>
              </a:ext>
            </a:extLst>
          </p:cNvPr>
          <p:cNvSpPr txBox="1">
            <a:spLocks/>
          </p:cNvSpPr>
          <p:nvPr/>
        </p:nvSpPr>
        <p:spPr>
          <a:xfrm>
            <a:off x="4963356" y="3494034"/>
            <a:ext cx="395996" cy="3439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①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sp>
        <p:nvSpPr>
          <p:cNvPr id="1035" name="吹き出し: 角を丸めた四角形 1034">
            <a:extLst>
              <a:ext uri="{FF2B5EF4-FFF2-40B4-BE49-F238E27FC236}">
                <a16:creationId xmlns:a16="http://schemas.microsoft.com/office/drawing/2014/main" id="{706444FD-5C55-C786-8C23-A752157CE082}"/>
              </a:ext>
            </a:extLst>
          </p:cNvPr>
          <p:cNvSpPr/>
          <p:nvPr/>
        </p:nvSpPr>
        <p:spPr>
          <a:xfrm>
            <a:off x="711072" y="1484784"/>
            <a:ext cx="7452112" cy="1913643"/>
          </a:xfrm>
          <a:prstGeom prst="wedgeRoundRectCallout">
            <a:avLst>
              <a:gd name="adj1" fmla="val 23118"/>
              <a:gd name="adj2" fmla="val 6238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36" name="コンテンツ プレースホルダー 3">
            <a:extLst>
              <a:ext uri="{FF2B5EF4-FFF2-40B4-BE49-F238E27FC236}">
                <a16:creationId xmlns:a16="http://schemas.microsoft.com/office/drawing/2014/main" id="{3DA8CAA6-7512-69FE-29B9-945363B00809}"/>
              </a:ext>
            </a:extLst>
          </p:cNvPr>
          <p:cNvSpPr txBox="1">
            <a:spLocks/>
          </p:cNvSpPr>
          <p:nvPr/>
        </p:nvSpPr>
        <p:spPr>
          <a:xfrm>
            <a:off x="1121563" y="1818590"/>
            <a:ext cx="6691127" cy="11945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scores each trading partner based on past negotiations.</a:t>
            </a:r>
            <a:endParaRPr lang="en-US" altLang="ja-JP" sz="2800" dirty="0">
              <a:ea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C6EE40-29AF-0FCD-6142-EADDDA477E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023" y="2799426"/>
            <a:ext cx="6896208" cy="473715"/>
          </a:xfrm>
          <a:prstGeom prst="rect">
            <a:avLst/>
          </a:prstGeom>
        </p:spPr>
      </p:pic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8A747293-661A-8D9C-A908-93A10D1647ED}"/>
              </a:ext>
            </a:extLst>
          </p:cNvPr>
          <p:cNvSpPr txBox="1">
            <a:spLocks/>
          </p:cNvSpPr>
          <p:nvPr/>
        </p:nvSpPr>
        <p:spPr>
          <a:xfrm>
            <a:off x="2571173" y="3515298"/>
            <a:ext cx="426240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②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EBB4B7F2-6472-3294-FE20-A97EAE86E8F8}"/>
              </a:ext>
            </a:extLst>
          </p:cNvPr>
          <p:cNvSpPr/>
          <p:nvPr/>
        </p:nvSpPr>
        <p:spPr>
          <a:xfrm>
            <a:off x="373412" y="3497268"/>
            <a:ext cx="2213253" cy="43249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8665BB5C-22FD-2D4C-6977-5DF2F15E4D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3" y="4005884"/>
            <a:ext cx="1070030" cy="800994"/>
          </a:xfrm>
          <a:prstGeom prst="rect">
            <a:avLst/>
          </a:prstGeom>
        </p:spPr>
      </p:pic>
      <p:pic>
        <p:nvPicPr>
          <p:cNvPr id="9" name="Picture 6" descr="イラストレーター 茶々丸さんのプロフィール｜無料イラスト・フリー素材なら「イラストAC」">
            <a:extLst>
              <a:ext uri="{FF2B5EF4-FFF2-40B4-BE49-F238E27FC236}">
                <a16:creationId xmlns:a16="http://schemas.microsoft.com/office/drawing/2014/main" id="{A0E1FC8E-27B8-CB1D-328B-77458C4D9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14601" r="17009" b="7792"/>
          <a:stretch>
            <a:fillRect/>
          </a:stretch>
        </p:blipFill>
        <p:spPr bwMode="auto">
          <a:xfrm>
            <a:off x="3423860" y="4355707"/>
            <a:ext cx="511368" cy="5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3">
            <a:extLst>
              <a:ext uri="{FF2B5EF4-FFF2-40B4-BE49-F238E27FC236}">
                <a16:creationId xmlns:a16="http://schemas.microsoft.com/office/drawing/2014/main" id="{A48A65F4-1A4A-815C-95A4-DCB5339D4EE4}"/>
              </a:ext>
            </a:extLst>
          </p:cNvPr>
          <p:cNvSpPr txBox="1">
            <a:spLocks/>
          </p:cNvSpPr>
          <p:nvPr/>
        </p:nvSpPr>
        <p:spPr>
          <a:xfrm>
            <a:off x="3417154" y="3951207"/>
            <a:ext cx="536864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③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pic>
        <p:nvPicPr>
          <p:cNvPr id="1048" name="オーディオ 1047">
            <a:hlinkClick r:id="" action="ppaction://media"/>
            <a:extLst>
              <a:ext uri="{FF2B5EF4-FFF2-40B4-BE49-F238E27FC236}">
                <a16:creationId xmlns:a16="http://schemas.microsoft.com/office/drawing/2014/main" id="{FCC2C3D4-E06B-3D97-3A7D-70D365669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0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7"/>
    </mc:Choice>
    <mc:Fallback xmlns="">
      <p:transition spd="slow" advTm="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EFEB-304C-E9F2-544B-695650F1A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503CC5-D0CD-A540-0FCC-16AC2E51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8435281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Detail of Partner Scoring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D76AA87-00D9-E6C9-362B-89340E78BA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9BD643-5B17-74B1-430D-F5D47DDF8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83" y="1700808"/>
            <a:ext cx="8700049" cy="46085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Our agent assigns each partner a priority value based on a score derived from past successful negotiations.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It’s determined by </a:t>
            </a:r>
            <a:r>
              <a:rPr lang="en-US" altLang="ja-JP" sz="2800" b="1" dirty="0">
                <a:solidFill>
                  <a:srgbClr val="0070C0"/>
                </a:solidFill>
              </a:rPr>
              <a:t>normalized price score</a:t>
            </a:r>
            <a:r>
              <a:rPr lang="en-US" altLang="ja-JP" sz="2800" dirty="0"/>
              <a:t>, </a:t>
            </a:r>
            <a:br>
              <a:rPr lang="en-US" altLang="ja-JP" sz="2800" dirty="0"/>
            </a:br>
            <a:r>
              <a:rPr lang="en-US" altLang="ja-JP" sz="2800" b="1" dirty="0">
                <a:solidFill>
                  <a:srgbClr val="49C788"/>
                </a:solidFill>
              </a:rPr>
              <a:t>normalized quantity score</a:t>
            </a:r>
            <a:r>
              <a:rPr lang="en-US" altLang="ja-JP" sz="2800" dirty="0"/>
              <a:t>, and </a:t>
            </a:r>
            <a:r>
              <a:rPr lang="en-US" altLang="ja-JP" sz="2800" b="1" dirty="0">
                <a:solidFill>
                  <a:schemeClr val="accent6"/>
                </a:solidFill>
              </a:rPr>
              <a:t>past cumulative score</a:t>
            </a:r>
            <a:r>
              <a:rPr lang="en-US" altLang="ja-JP" sz="2800" dirty="0"/>
              <a:t>.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800" dirty="0"/>
              <a:t>Focuses on the highest-scoring partners for negotiation by shifting from equal to prioritized allocation.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4C3135D-661B-25BE-82A8-751DE02D6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5" y="3933056"/>
            <a:ext cx="7337899" cy="504056"/>
          </a:xfrm>
          <a:prstGeom prst="rect">
            <a:avLst/>
          </a:prstGeom>
        </p:spPr>
      </p:pic>
      <p:pic>
        <p:nvPicPr>
          <p:cNvPr id="40" name="オーディオ 39">
            <a:hlinkClick r:id="" action="ppaction://media"/>
            <a:extLst>
              <a:ext uri="{FF2B5EF4-FFF2-40B4-BE49-F238E27FC236}">
                <a16:creationId xmlns:a16="http://schemas.microsoft.com/office/drawing/2014/main" id="{90B58902-2C0F-7D4A-94E6-3762E4CB86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6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5"/>
    </mc:Choice>
    <mc:Fallback xmlns="">
      <p:transition spd="slow" advTm="3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02" x="2898775" y="17463"/>
          <p14:tracePt t="9617" x="2898775" y="26988"/>
          <p14:tracePt t="9636" x="2890838" y="34925"/>
          <p14:tracePt t="9653" x="2890838" y="44450"/>
          <p14:tracePt t="9698" x="2881313" y="52388"/>
          <p14:tracePt t="9738" x="2863850" y="52388"/>
          <p14:tracePt t="9754" x="2863850" y="61913"/>
          <p14:tracePt t="9761" x="2855913" y="61913"/>
          <p14:tracePt t="10198" x="2855913" y="79375"/>
          <p14:tracePt t="10206" x="2846388" y="114300"/>
          <p14:tracePt t="10220" x="2846388" y="149225"/>
          <p14:tracePt t="10221" x="2846388" y="184150"/>
          <p14:tracePt t="10236" x="2838450" y="219075"/>
          <p14:tracePt t="10253" x="2811463" y="271463"/>
          <p14:tracePt t="10272" x="2803525" y="306388"/>
          <p14:tracePt t="10288" x="2794000" y="331788"/>
          <p14:tracePt t="10304" x="2794000" y="366713"/>
          <p14:tracePt t="10319" x="2786063" y="401638"/>
          <p14:tracePt t="10337" x="2776538" y="436563"/>
          <p14:tracePt t="10352" x="2768600" y="463550"/>
          <p14:tracePt t="10369" x="2751138" y="506413"/>
          <p14:tracePt t="10386" x="2741613" y="533400"/>
          <p14:tracePt t="10403" x="2733675" y="576263"/>
          <p14:tracePt t="10419" x="2724150" y="638175"/>
          <p14:tracePt t="10436" x="2724150" y="681038"/>
          <p14:tracePt t="10454" x="2724150" y="708025"/>
          <p14:tracePt t="10469" x="2724150" y="725488"/>
          <p14:tracePt t="10486" x="2716213" y="742950"/>
          <p14:tracePt t="10504" x="2716213" y="795338"/>
          <p14:tracePt t="10520" x="2716213" y="820738"/>
          <p14:tracePt t="10538" x="2716213" y="830263"/>
          <p14:tracePt t="10552" x="2706688" y="847725"/>
          <p14:tracePt t="10569" x="2706688" y="882650"/>
          <p14:tracePt t="10586" x="2689225" y="908050"/>
          <p14:tracePt t="10602" x="2681288" y="952500"/>
          <p14:tracePt t="10619" x="2663825" y="995363"/>
          <p14:tracePt t="10636" x="2636838" y="1039813"/>
          <p14:tracePt t="10652" x="2619375" y="1074738"/>
          <p14:tracePt t="10669" x="2611438" y="1117600"/>
          <p14:tracePt t="10688" x="2584450" y="1152525"/>
          <p14:tracePt t="10702" x="2576513" y="1169988"/>
          <p14:tracePt t="10723" x="2549525" y="1214438"/>
          <p14:tracePt t="10736" x="2541588" y="1231900"/>
          <p14:tracePt t="10752" x="2514600" y="1249363"/>
          <p14:tracePt t="10769" x="2506663" y="1284288"/>
          <p14:tracePt t="10786" x="2489200" y="1309688"/>
          <p14:tracePt t="10802" x="2471738" y="1327150"/>
          <p14:tracePt t="10819" x="2462213" y="1354138"/>
          <p14:tracePt t="10836" x="2454275" y="1371600"/>
          <p14:tracePt t="10852" x="2444750" y="1381125"/>
          <p14:tracePt t="10870" x="2436813" y="1381125"/>
          <p14:tracePt t="10886" x="2436813" y="1389063"/>
          <p14:tracePt t="10980" x="2427288" y="1398588"/>
          <p14:tracePt t="11004" x="2419350" y="1398588"/>
          <p14:tracePt t="11011" x="2419350" y="1406525"/>
          <p14:tracePt t="11019" x="2409825" y="1406525"/>
          <p14:tracePt t="12010" x="2409825" y="1416050"/>
          <p14:tracePt t="12026" x="2409825" y="1423988"/>
          <p14:tracePt t="12033" x="2409825" y="1433513"/>
          <p14:tracePt t="12062" x="2409825" y="1441450"/>
          <p14:tracePt t="12092" x="2409825" y="1450975"/>
          <p14:tracePt t="12118" x="2409825" y="1458913"/>
          <p14:tracePt t="12365" x="2409825" y="1468438"/>
          <p14:tracePt t="12721" x="2409825" y="1476375"/>
          <p14:tracePt t="12760" x="2409825" y="1485900"/>
          <p14:tracePt t="13334" x="2409825" y="1493838"/>
          <p14:tracePt t="13339" x="2409825" y="1511300"/>
          <p14:tracePt t="13352" x="2409825" y="1520825"/>
          <p14:tracePt t="13368" x="2409825" y="1528763"/>
          <p14:tracePt t="13385" x="2419350" y="1546225"/>
          <p14:tracePt t="13403" x="2454275" y="1651000"/>
          <p14:tracePt t="13419" x="2497138" y="1712913"/>
          <p14:tracePt t="13420" x="2514600" y="1730375"/>
          <p14:tracePt t="13437" x="2584450" y="1843088"/>
          <p14:tracePt t="13452" x="2628900" y="1895475"/>
          <p14:tracePt t="13453" x="2654300" y="1930400"/>
          <p14:tracePt t="13469" x="2689225" y="1992313"/>
          <p14:tracePt t="13485" x="2724150" y="2062163"/>
          <p14:tracePt t="13503" x="2751138" y="2149475"/>
          <p14:tracePt t="13519" x="2803525" y="2262188"/>
          <p14:tracePt t="13535" x="2873375" y="2393950"/>
          <p14:tracePt t="13552" x="2898775" y="2446338"/>
          <p14:tracePt t="13568" x="2916238" y="2481263"/>
          <p14:tracePt t="13586" x="2951163" y="2506663"/>
          <p14:tracePt t="13602" x="2986088" y="2551113"/>
          <p14:tracePt t="13618" x="3021013" y="2603500"/>
          <p14:tracePt t="13635" x="3038475" y="2655888"/>
          <p14:tracePt t="13637" x="3048000" y="2681288"/>
          <p14:tracePt t="13652" x="3074988" y="2716213"/>
          <p14:tracePt t="13653" x="3092450" y="2752725"/>
          <p14:tracePt t="13670" x="3135313" y="2805113"/>
          <p14:tracePt t="13687" x="3170238" y="2857500"/>
          <p14:tracePt t="13702" x="3197225" y="2882900"/>
          <p14:tracePt t="13703" x="3214688" y="2892425"/>
          <p14:tracePt t="13719" x="3249613" y="2927350"/>
          <p14:tracePt t="13735" x="3267075" y="2944813"/>
          <p14:tracePt t="13752" x="3284538" y="2952750"/>
          <p14:tracePt t="13768" x="3302000" y="2970213"/>
          <p14:tracePt t="13788" x="3336925" y="2997200"/>
          <p14:tracePt t="13801" x="3354388" y="3005138"/>
          <p14:tracePt t="13818" x="3397250" y="3005138"/>
          <p14:tracePt t="13843" x="3449638" y="2997200"/>
          <p14:tracePt t="13848" x="3459163" y="2997200"/>
          <p14:tracePt t="13855" x="3476625" y="2997200"/>
          <p14:tracePt t="13869" x="3484563" y="2997200"/>
          <p14:tracePt t="13886" x="3529013" y="3022600"/>
          <p14:tracePt t="13902" x="3589338" y="3049588"/>
          <p14:tracePt t="14363" x="3606800" y="3049588"/>
          <p14:tracePt t="14372" x="3694113" y="3049588"/>
          <p14:tracePt t="14379" x="3756025" y="3049588"/>
          <p14:tracePt t="14388" x="3851275" y="3049588"/>
          <p14:tracePt t="14402" x="3868738" y="3049588"/>
          <p14:tracePt t="14418" x="3983038" y="3049588"/>
          <p14:tracePt t="14437" x="4087813" y="3049588"/>
          <p14:tracePt t="14453" x="4122738" y="3049588"/>
          <p14:tracePt t="14469" x="4175125" y="3049588"/>
          <p14:tracePt t="14487" x="4262438" y="3049588"/>
          <p14:tracePt t="14502" x="4357688" y="3049588"/>
          <p14:tracePt t="14520" x="4471988" y="3049588"/>
          <p14:tracePt t="14535" x="4584700" y="3049588"/>
          <p14:tracePt t="14551" x="4689475" y="3049588"/>
          <p14:tracePt t="14568" x="4759325" y="3049588"/>
          <p14:tracePt t="14586" x="4811713" y="3049588"/>
          <p14:tracePt t="14601" x="4881563" y="3049588"/>
          <p14:tracePt t="14620" x="4951413" y="3067050"/>
          <p14:tracePt t="14635" x="5013325" y="3067050"/>
          <p14:tracePt t="14652" x="5048250" y="3067050"/>
          <p14:tracePt t="14653" x="5073650" y="3067050"/>
          <p14:tracePt t="14668" x="5091113" y="3067050"/>
          <p14:tracePt t="14686" x="5153025" y="3067050"/>
          <p14:tracePt t="14703" x="5195888" y="3067050"/>
          <p14:tracePt t="14719" x="5240338" y="3074988"/>
          <p14:tracePt t="14736" x="5275263" y="3074988"/>
          <p14:tracePt t="14754" x="5310188" y="3074988"/>
          <p14:tracePt t="14768" x="5397500" y="3074988"/>
          <p14:tracePt t="14785" x="5467350" y="3084513"/>
          <p14:tracePt t="14801" x="5510213" y="3084513"/>
          <p14:tracePt t="14819" x="5527675" y="3084513"/>
          <p14:tracePt t="14836" x="5537200" y="3084513"/>
          <p14:tracePt t="14851" x="5554663" y="3084513"/>
          <p14:tracePt t="14868" x="5580063" y="3084513"/>
          <p14:tracePt t="14885" x="5607050" y="3084513"/>
          <p14:tracePt t="14902" x="5624513" y="3084513"/>
          <p14:tracePt t="14919" x="5632450" y="3092450"/>
          <p14:tracePt t="14935" x="5641975" y="3092450"/>
          <p14:tracePt t="14951" x="5649913" y="3092450"/>
          <p14:tracePt t="14969" x="5684838" y="3092450"/>
          <p14:tracePt t="14987" x="5711825" y="3092450"/>
          <p14:tracePt t="15001" x="5729288" y="3092450"/>
          <p14:tracePt t="15032" x="5737225" y="3092450"/>
          <p14:tracePt t="15047" x="5764213" y="3092450"/>
          <p14:tracePt t="15055" x="5772150" y="3092450"/>
          <p14:tracePt t="15068" x="5781675" y="3092450"/>
          <p14:tracePt t="15086" x="5834063" y="3109913"/>
          <p14:tracePt t="15101" x="5876925" y="3119438"/>
          <p14:tracePt t="15118" x="5903913" y="3127375"/>
          <p14:tracePt t="15135" x="5921375" y="3127375"/>
          <p14:tracePt t="15151" x="5964238" y="3127375"/>
          <p14:tracePt t="15168" x="5981700" y="3127375"/>
          <p14:tracePt t="15188" x="6043613" y="3127375"/>
          <p14:tracePt t="15202" x="6078538" y="3127375"/>
          <p14:tracePt t="15218" x="6096000" y="3127375"/>
          <p14:tracePt t="15322" x="6096000" y="3136900"/>
          <p14:tracePt t="15329" x="6086475" y="3144838"/>
          <p14:tracePt t="15338" x="6061075" y="3162300"/>
          <p14:tracePt t="15351" x="6051550" y="3162300"/>
          <p14:tracePt t="15368" x="5973763" y="3162300"/>
          <p14:tracePt t="15388" x="5911850" y="3162300"/>
          <p14:tracePt t="15403" x="5903913" y="3162300"/>
          <p14:tracePt t="15452" x="5903913" y="3171825"/>
          <p14:tracePt t="15459" x="5876925" y="3171825"/>
          <p14:tracePt t="15468" x="5868988" y="3171825"/>
          <p14:tracePt t="15485" x="5781675" y="3179763"/>
          <p14:tracePt t="15502" x="5641975" y="3179763"/>
          <p14:tracePt t="15519" x="5467350" y="3179763"/>
          <p14:tracePt t="15535" x="5310188" y="3197225"/>
          <p14:tracePt t="15552" x="5143500" y="3224213"/>
          <p14:tracePt t="15568" x="4951413" y="3267075"/>
          <p14:tracePt t="15585" x="4706938" y="3302000"/>
          <p14:tracePt t="15601" x="4357688" y="3319463"/>
          <p14:tracePt t="15618" x="4008438" y="3336925"/>
          <p14:tracePt t="15637" x="3773488" y="3336925"/>
          <p14:tracePt t="15638" x="3694113" y="3354388"/>
          <p14:tracePt t="15651" x="3633788" y="3354388"/>
          <p14:tracePt t="15668" x="3511550" y="3381375"/>
          <p14:tracePt t="15669" x="3441700" y="3398838"/>
          <p14:tracePt t="15685" x="3240088" y="3406775"/>
          <p14:tracePt t="15701" x="3030538" y="3424238"/>
          <p14:tracePt t="15718" x="2855913" y="3424238"/>
          <p14:tracePt t="15735" x="2698750" y="3441700"/>
          <p14:tracePt t="15752" x="2559050" y="3459163"/>
          <p14:tracePt t="15768" x="2401888" y="3468688"/>
          <p14:tracePt t="15786" x="2262188" y="3486150"/>
          <p14:tracePt t="15801" x="2122488" y="3494088"/>
          <p14:tracePt t="15818" x="2008188" y="3494088"/>
          <p14:tracePt t="15837" x="1885950" y="3511550"/>
          <p14:tracePt t="15838" x="1825625" y="3511550"/>
          <p14:tracePt t="15851" x="1738313" y="3511550"/>
          <p14:tracePt t="15869" x="1511300" y="3511550"/>
          <p14:tracePt t="15888" x="1389063" y="3521075"/>
          <p14:tracePt t="15901" x="1344613" y="3521075"/>
          <p14:tracePt t="15903" x="1292225" y="3521075"/>
          <p14:tracePt t="15918" x="1231900" y="3521075"/>
          <p14:tracePt t="15935" x="1162050" y="3521075"/>
          <p14:tracePt t="15951" x="1152525" y="3521075"/>
          <p14:tracePt t="16403" x="1169988" y="3521075"/>
          <p14:tracePt t="16409" x="1204913" y="3521075"/>
          <p14:tracePt t="16419" x="1239838" y="3521075"/>
          <p14:tracePt t="16434" x="1362075" y="3521075"/>
          <p14:tracePt t="16453" x="1493838" y="3521075"/>
          <p14:tracePt t="16468" x="1633538" y="3521075"/>
          <p14:tracePt t="16485" x="1746250" y="3521075"/>
          <p14:tracePt t="16503" x="1825625" y="3521075"/>
          <p14:tracePt t="16518" x="1938338" y="3521075"/>
          <p14:tracePt t="16537" x="2052638" y="3521075"/>
          <p14:tracePt t="16551" x="2192338" y="3521075"/>
          <p14:tracePt t="16569" x="2322513" y="3521075"/>
          <p14:tracePt t="16585" x="2374900" y="3521075"/>
          <p14:tracePt t="16602" x="2409825" y="3521075"/>
          <p14:tracePt t="16603" x="2419350" y="3521075"/>
          <p14:tracePt t="16618" x="2427288" y="3521075"/>
          <p14:tracePt t="16637" x="2479675" y="3521075"/>
          <p14:tracePt t="16652" x="2514600" y="3521075"/>
          <p14:tracePt t="16668" x="2549525" y="3521075"/>
          <p14:tracePt t="16685" x="2566988" y="3521075"/>
          <p14:tracePt t="16701" x="2584450" y="3521075"/>
          <p14:tracePt t="16720" x="2593975" y="3521075"/>
          <p14:tracePt t="16735" x="2601913" y="3521075"/>
          <p14:tracePt t="17056" x="2619375" y="3521075"/>
          <p14:tracePt t="17064" x="2654300" y="3521075"/>
          <p14:tracePt t="17072" x="2689225" y="3521075"/>
          <p14:tracePt t="17084" x="2724150" y="3521075"/>
          <p14:tracePt t="17101" x="2759075" y="3521075"/>
          <p14:tracePt t="17120" x="2768600" y="3521075"/>
          <p14:tracePt t="17135" x="2776538" y="3521075"/>
          <p14:tracePt t="17151" x="2794000" y="3521075"/>
          <p14:tracePt t="17152" x="2828925" y="3521075"/>
          <p14:tracePt t="17168" x="2873375" y="3521075"/>
          <p14:tracePt t="17185" x="2916238" y="3521075"/>
          <p14:tracePt t="17202" x="2968625" y="3521075"/>
          <p14:tracePt t="17217" x="3013075" y="3521075"/>
          <p14:tracePt t="17235" x="3057525" y="3521075"/>
          <p14:tracePt t="17252" x="3127375" y="3538538"/>
          <p14:tracePt t="17268" x="3162300" y="3538538"/>
          <p14:tracePt t="17286" x="3232150" y="3546475"/>
          <p14:tracePt t="17301" x="3275013" y="3546475"/>
          <p14:tracePt t="17339" x="3284538" y="3546475"/>
          <p14:tracePt t="17354" x="3292475" y="3546475"/>
          <p14:tracePt t="17361" x="3302000" y="3546475"/>
          <p14:tracePt t="17370" x="3336925" y="3556000"/>
          <p14:tracePt t="17385" x="3389313" y="3556000"/>
          <p14:tracePt t="17401" x="3432175" y="3556000"/>
          <p14:tracePt t="17418" x="3563938" y="3556000"/>
          <p14:tracePt t="17434" x="3633788" y="3556000"/>
          <p14:tracePt t="17451" x="3703638" y="3573463"/>
          <p14:tracePt t="17468" x="3773488" y="3573463"/>
          <p14:tracePt t="17485" x="3843338" y="3573463"/>
          <p14:tracePt t="17502" x="3913188" y="3573463"/>
          <p14:tracePt t="17518" x="3973513" y="3573463"/>
          <p14:tracePt t="17535" x="4025900" y="3573463"/>
          <p14:tracePt t="17551" x="4070350" y="3573463"/>
          <p14:tracePt t="17572" x="4105275" y="3573463"/>
          <p14:tracePt t="17585" x="4130675" y="3573463"/>
          <p14:tracePt t="17586" x="4165600" y="3573463"/>
          <p14:tracePt t="17601" x="4183063" y="3573463"/>
          <p14:tracePt t="17617" x="4270375" y="3573463"/>
          <p14:tracePt t="17635" x="4332288" y="3573463"/>
          <p14:tracePt t="17651" x="4340225" y="3573463"/>
          <p14:tracePt t="17694" x="4349750" y="3573463"/>
          <p14:tracePt t="17708" x="4357688" y="3573463"/>
          <p14:tracePt t="17715" x="4367213" y="3573463"/>
          <p14:tracePt t="17723" x="4375150" y="3573463"/>
          <p14:tracePt t="17734" x="4392613" y="3573463"/>
          <p14:tracePt t="17751" x="4410075" y="3573463"/>
          <p14:tracePt t="17768" x="4419600" y="3573463"/>
          <p14:tracePt t="17896" x="4419600" y="3581400"/>
          <p14:tracePt t="18426" x="4445000" y="3581400"/>
          <p14:tracePt t="18433" x="4497388" y="3581400"/>
          <p14:tracePt t="18441" x="4559300" y="3581400"/>
          <p14:tracePt t="18450" x="4629150" y="3581400"/>
          <p14:tracePt t="18468" x="4856163" y="3573463"/>
          <p14:tracePt t="18485" x="5048250" y="3573463"/>
          <p14:tracePt t="18503" x="5160963" y="3573463"/>
          <p14:tracePt t="18517" x="5257800" y="3573463"/>
          <p14:tracePt t="18534" x="5265738" y="3573463"/>
          <p14:tracePt t="18602" x="5275263" y="3573463"/>
          <p14:tracePt t="18609" x="5283200" y="3563938"/>
          <p14:tracePt t="18619" x="5292725" y="3563938"/>
          <p14:tracePt t="18635" x="5300663" y="3563938"/>
          <p14:tracePt t="18651" x="5310188" y="3563938"/>
          <p14:tracePt t="18668" x="5318125" y="3563938"/>
          <p14:tracePt t="18684" x="5327650" y="3563938"/>
          <p14:tracePt t="18701" x="5345113" y="3563938"/>
          <p14:tracePt t="18720" x="5362575" y="3563938"/>
          <p14:tracePt t="18734" x="5380038" y="3563938"/>
          <p14:tracePt t="18753" x="5405438" y="3563938"/>
          <p14:tracePt t="18768" x="5414963" y="3563938"/>
          <p14:tracePt t="18785" x="5440363" y="3563938"/>
          <p14:tracePt t="18801" x="5484813" y="3563938"/>
          <p14:tracePt t="18817" x="5510213" y="3556000"/>
          <p14:tracePt t="18836" x="5572125" y="3556000"/>
          <p14:tracePt t="18851" x="5580063" y="3556000"/>
          <p14:tracePt t="18852" x="5607050" y="3556000"/>
          <p14:tracePt t="18867" x="5614988" y="3556000"/>
          <p14:tracePt t="18868" x="5624513" y="3556000"/>
          <p14:tracePt t="18884" x="5641975" y="3556000"/>
          <p14:tracePt t="18901" x="5659438" y="3556000"/>
          <p14:tracePt t="18917" x="5694363" y="3556000"/>
          <p14:tracePt t="18935" x="5711825" y="3556000"/>
          <p14:tracePt t="18951" x="5729288" y="3556000"/>
          <p14:tracePt t="18967" x="5746750" y="3556000"/>
          <p14:tracePt t="18985" x="5754688" y="3556000"/>
          <p14:tracePt t="19001" x="5772150" y="3556000"/>
          <p14:tracePt t="19020" x="5781675" y="3556000"/>
          <p14:tracePt t="19021" x="5799138" y="3556000"/>
          <p14:tracePt t="19034" x="5816600" y="3556000"/>
          <p14:tracePt t="19051" x="5851525" y="3556000"/>
          <p14:tracePt t="19067" x="5868988" y="3556000"/>
          <p14:tracePt t="19084" x="5903913" y="3556000"/>
          <p14:tracePt t="19101" x="5921375" y="3556000"/>
          <p14:tracePt t="19119" x="5946775" y="3556000"/>
          <p14:tracePt t="19134" x="5956300" y="3556000"/>
          <p14:tracePt t="19135" x="5991225" y="3556000"/>
          <p14:tracePt t="19151" x="6008688" y="3556000"/>
          <p14:tracePt t="19170" x="6034088" y="3556000"/>
          <p14:tracePt t="19184" x="6086475" y="3556000"/>
          <p14:tracePt t="19201" x="6122988" y="3556000"/>
          <p14:tracePt t="19217" x="6227763" y="3556000"/>
          <p14:tracePt t="19234" x="6323013" y="3556000"/>
          <p14:tracePt t="19252" x="6427788" y="3556000"/>
          <p14:tracePt t="19267" x="6472238" y="3556000"/>
          <p14:tracePt t="19285" x="6489700" y="3556000"/>
          <p14:tracePt t="19301" x="6497638" y="3556000"/>
          <p14:tracePt t="19317" x="6542088" y="3556000"/>
          <p14:tracePt t="19337" x="6751638" y="3556000"/>
          <p14:tracePt t="19351" x="6926263" y="3556000"/>
          <p14:tracePt t="19368" x="7031038" y="3556000"/>
          <p14:tracePt t="19409" x="7048500" y="3556000"/>
          <p14:tracePt t="19415" x="7083425" y="3556000"/>
          <p14:tracePt t="19423" x="7153275" y="3556000"/>
          <p14:tracePt t="19434" x="7213600" y="3556000"/>
          <p14:tracePt t="19450" x="7353300" y="3556000"/>
          <p14:tracePt t="19467" x="7440613" y="3556000"/>
          <p14:tracePt t="19485" x="7458075" y="3556000"/>
          <p14:tracePt t="19501" x="7467600" y="3556000"/>
          <p14:tracePt t="19522" x="7485063" y="3556000"/>
          <p14:tracePt t="19534" x="7510463" y="3556000"/>
          <p14:tracePt t="19550" x="7624763" y="3556000"/>
          <p14:tracePt t="19570" x="7799388" y="3556000"/>
          <p14:tracePt t="19586" x="7851775" y="3556000"/>
          <p14:tracePt t="19628" x="7859713" y="3556000"/>
          <p14:tracePt t="19634" x="7877175" y="3556000"/>
          <p14:tracePt t="19641" x="7894638" y="3556000"/>
          <p14:tracePt t="19651" x="7929563" y="3556000"/>
          <p14:tracePt t="19667" x="7956550" y="3556000"/>
          <p14:tracePt t="19684" x="7964488" y="3556000"/>
          <p14:tracePt t="19740" x="7974013" y="3556000"/>
          <p14:tracePt t="19745" x="7981950" y="3556000"/>
          <p14:tracePt t="19754" x="8008938" y="3556000"/>
          <p14:tracePt t="19767" x="8016875" y="3556000"/>
          <p14:tracePt t="19786" x="8043863" y="3556000"/>
          <p14:tracePt t="21770" x="8043863" y="3563938"/>
          <p14:tracePt t="21777" x="8008938" y="3573463"/>
          <p14:tracePt t="21788" x="7974013" y="3581400"/>
          <p14:tracePt t="21801" x="7877175" y="3598863"/>
          <p14:tracePt t="21817" x="7737475" y="3608388"/>
          <p14:tracePt t="21835" x="7597775" y="3625850"/>
          <p14:tracePt t="21850" x="7545388" y="3633788"/>
          <p14:tracePt t="21867" x="7502525" y="3660775"/>
          <p14:tracePt t="21883" x="7415213" y="3668713"/>
          <p14:tracePt t="21900" x="7327900" y="3678238"/>
          <p14:tracePt t="21918" x="7205663" y="3703638"/>
          <p14:tracePt t="21933" x="7091363" y="3730625"/>
          <p14:tracePt t="21950" x="6961188" y="3773488"/>
          <p14:tracePt t="21966" x="6856413" y="3835400"/>
          <p14:tracePt t="21987" x="6751638" y="3870325"/>
          <p14:tracePt t="21987" x="6699250" y="3895725"/>
          <p14:tracePt t="22001" x="6646863" y="3922713"/>
          <p14:tracePt t="22016" x="6524625" y="3948113"/>
          <p14:tracePt t="22034" x="6392863" y="3992563"/>
          <p14:tracePt t="22035" x="6350000" y="4010025"/>
          <p14:tracePt t="22050" x="6270625" y="4035425"/>
          <p14:tracePt t="22052" x="6235700" y="4062413"/>
          <p14:tracePt t="22067" x="6165850" y="4097338"/>
          <p14:tracePt t="22084" x="6122988" y="4105275"/>
          <p14:tracePt t="22085" x="6086475" y="4132263"/>
          <p14:tracePt t="22100" x="5981700" y="4176713"/>
          <p14:tracePt t="22116" x="5842000" y="4202113"/>
          <p14:tracePt t="22133" x="5684838" y="4219575"/>
          <p14:tracePt t="22150" x="5484813" y="4229100"/>
          <p14:tracePt t="22167" x="5327650" y="4246563"/>
          <p14:tracePt t="22185" x="5205413" y="4271963"/>
          <p14:tracePt t="22200" x="5083175" y="4289425"/>
          <p14:tracePt t="22220" x="4881563" y="4298950"/>
          <p14:tracePt t="22234" x="4786313" y="4298950"/>
          <p14:tracePt t="22252" x="4479925" y="4298950"/>
          <p14:tracePt t="22267" x="4392613" y="4298950"/>
          <p14:tracePt t="22268" x="4322763" y="4298950"/>
          <p14:tracePt t="22286" x="4227513" y="4298950"/>
          <p14:tracePt t="22300" x="4175125" y="4298950"/>
          <p14:tracePt t="22318" x="4017963" y="4298950"/>
          <p14:tracePt t="22333" x="3948113" y="4298950"/>
          <p14:tracePt t="22350" x="3833813" y="4298950"/>
          <p14:tracePt t="22351" x="3781425" y="4298950"/>
          <p14:tracePt t="22366" x="3668713" y="4298950"/>
          <p14:tracePt t="22383" x="3598863" y="4298950"/>
          <p14:tracePt t="22400" x="3511550" y="4298950"/>
          <p14:tracePt t="22417" x="3432175" y="4316413"/>
          <p14:tracePt t="22433" x="3362325" y="4316413"/>
          <p14:tracePt t="22450" x="3302000" y="4316413"/>
          <p14:tracePt t="22466" x="3222625" y="4316413"/>
          <p14:tracePt t="22483" x="3162300" y="4316413"/>
          <p14:tracePt t="22501" x="3057525" y="4324350"/>
          <p14:tracePt t="22518" x="3013075" y="4333875"/>
          <p14:tracePt t="22534" x="2995613" y="4333875"/>
          <p14:tracePt t="22535" x="2968625" y="4351338"/>
          <p14:tracePt t="22550" x="2960688" y="4351338"/>
          <p14:tracePt t="22569" x="2873375" y="4359275"/>
          <p14:tracePt t="22585" x="2828925" y="4359275"/>
          <p14:tracePt t="22600" x="2803525" y="4368800"/>
          <p14:tracePt t="22617" x="2786063" y="4368800"/>
          <p14:tracePt t="22634" x="2768600" y="4376738"/>
          <p14:tracePt t="23776" x="2768600" y="4386263"/>
          <p14:tracePt t="23832" x="2776538" y="4386263"/>
          <p14:tracePt t="23849" x="2776538" y="4394200"/>
          <p14:tracePt t="23855" x="2803525" y="4403725"/>
          <p14:tracePt t="23875" x="2811463" y="4421188"/>
          <p14:tracePt t="23883" x="2820988" y="4429125"/>
          <p14:tracePt t="23900" x="2820988" y="4438650"/>
          <p14:tracePt t="23917" x="2828925" y="4438650"/>
          <p14:tracePt t="24004" x="2828925" y="4446588"/>
          <p14:tracePt t="24551" x="2838450" y="4446588"/>
          <p14:tracePt t="24557" x="2838450" y="4456113"/>
          <p14:tracePt t="24566" x="2846388" y="4456113"/>
          <p14:tracePt t="24585" x="2855913" y="4456113"/>
          <p14:tracePt t="24599" x="2863850" y="4456113"/>
          <p14:tracePt t="24617" x="2873375" y="4456113"/>
          <p14:tracePt t="24647" x="2881313" y="4456113"/>
          <p14:tracePt t="24661" x="2890838" y="4456113"/>
          <p14:tracePt t="24677" x="2908300" y="4456113"/>
          <p14:tracePt t="24693" x="2916238" y="4464050"/>
          <p14:tracePt t="24745" x="2925763" y="4464050"/>
          <p14:tracePt t="24848" x="2933700" y="4464050"/>
          <p14:tracePt t="24855" x="2943225" y="4464050"/>
          <p14:tracePt t="24871" x="2951163" y="4464050"/>
          <p14:tracePt t="24970" x="2960688" y="4464050"/>
          <p14:tracePt t="25084" x="2968625" y="4464050"/>
          <p14:tracePt t="25169" x="2978150" y="4464050"/>
          <p14:tracePt t="25185" x="2978150" y="4473575"/>
          <p14:tracePt t="25202" x="2986088" y="4473575"/>
          <p14:tracePt t="25209" x="2986088" y="4481513"/>
          <p14:tracePt t="25217" x="2995613" y="4491038"/>
          <p14:tracePt t="25233" x="3003550" y="4533900"/>
          <p14:tracePt t="25252" x="3030538" y="4560888"/>
          <p14:tracePt t="25266" x="3038475" y="4568825"/>
          <p14:tracePt t="25267" x="3048000" y="4578350"/>
          <p14:tracePt t="25284" x="3048000" y="4586288"/>
          <p14:tracePt t="25299" x="3048000" y="4595813"/>
          <p14:tracePt t="25301" x="3057525" y="4613275"/>
          <p14:tracePt t="25320" x="3065463" y="4638675"/>
          <p14:tracePt t="25332" x="3074988" y="4656138"/>
          <p14:tracePt t="25349" x="3082925" y="4683125"/>
          <p14:tracePt t="25366" x="3092450" y="4708525"/>
          <p14:tracePt t="25382" x="3092450" y="4718050"/>
          <p14:tracePt t="25399" x="3092450" y="4725988"/>
          <p14:tracePt t="25416" x="3100388" y="4752975"/>
          <p14:tracePt t="25433" x="3100388" y="4760913"/>
          <p14:tracePt t="25449" x="3100388" y="4778375"/>
          <p14:tracePt t="25466" x="3109913" y="4795838"/>
          <p14:tracePt t="25483" x="3109913" y="4813300"/>
          <p14:tracePt t="25542" x="3109913" y="4822825"/>
          <p14:tracePt t="25547" x="3109913" y="4830763"/>
          <p14:tracePt t="25557" x="3135313" y="4857750"/>
          <p14:tracePt t="25566" x="3144838" y="4865688"/>
          <p14:tracePt t="25583" x="3179763" y="4927600"/>
          <p14:tracePt t="25599" x="3179763" y="4945063"/>
          <p14:tracePt t="25616" x="3187700" y="4962525"/>
          <p14:tracePt t="25632" x="3187700" y="4979988"/>
          <p14:tracePt t="25650" x="3197225" y="5022850"/>
          <p14:tracePt t="25667" x="3214688" y="5067300"/>
          <p14:tracePt t="25682" x="3232150" y="5102225"/>
          <p14:tracePt t="25699" x="3232150" y="5110163"/>
          <p14:tracePt t="25758" x="3232150" y="5127625"/>
          <p14:tracePt t="25768" x="3240088" y="5137150"/>
          <p14:tracePt t="25773" x="3240088" y="5145088"/>
          <p14:tracePt t="25782" x="3249613" y="5154613"/>
          <p14:tracePt t="25799" x="3249613" y="5172075"/>
          <p14:tracePt t="25818" x="3249613" y="5180013"/>
          <p14:tracePt t="25832" x="3257550" y="5197475"/>
          <p14:tracePt t="25849" x="3267075" y="5232400"/>
          <p14:tracePt t="25866" x="3284538" y="5249863"/>
          <p14:tracePt t="25883" x="3284538" y="5259388"/>
          <p14:tracePt t="25899" x="3284538" y="5267325"/>
          <p14:tracePt t="25968" x="3284538" y="5276850"/>
          <p14:tracePt t="25975" x="3292475" y="5276850"/>
          <p14:tracePt t="27290" x="3292475" y="5284788"/>
          <p14:tracePt t="27297" x="3319463" y="5311775"/>
          <p14:tracePt t="27305" x="3336925" y="5329238"/>
          <p14:tracePt t="27316" x="3344863" y="5337175"/>
          <p14:tracePt t="27334" x="3354388" y="5346700"/>
          <p14:tracePt t="27350" x="3371850" y="5381625"/>
          <p14:tracePt t="27367" x="3389313" y="5424488"/>
          <p14:tracePt t="27383" x="3397250" y="5468938"/>
          <p14:tracePt t="27401" x="3424238" y="5513388"/>
          <p14:tracePt t="27417" x="3449638" y="5556250"/>
          <p14:tracePt t="27419" x="3449638" y="5565775"/>
          <p14:tracePt t="27434" x="3449638" y="5583238"/>
          <p14:tracePt t="27450" x="3449638" y="5600700"/>
          <p14:tracePt t="27466" x="3449638" y="5608638"/>
          <p14:tracePt t="27468" x="3449638" y="5618163"/>
          <p14:tracePt t="27483" x="3449638" y="5626100"/>
          <p14:tracePt t="27502" x="3449638" y="5643563"/>
          <p14:tracePt t="27518" x="3449638" y="5653088"/>
          <p14:tracePt t="27534" x="3449638" y="5661025"/>
          <p14:tracePt t="27550" x="3449638" y="5670550"/>
          <p14:tracePt t="27567" x="3449638" y="5678488"/>
          <p14:tracePt t="27584" x="3449638" y="5688013"/>
          <p14:tracePt t="27600" x="3441700" y="5695950"/>
          <p14:tracePt t="27618" x="3441700" y="5705475"/>
          <p14:tracePt t="27636" x="3432175" y="5722938"/>
          <p14:tracePt t="27649" x="3432175" y="5740400"/>
          <p14:tracePt t="27666" x="3432175" y="5765800"/>
          <p14:tracePt t="27667" x="3432175" y="5775325"/>
          <p14:tracePt t="27682" x="3432175" y="5783263"/>
          <p14:tracePt t="27700" x="3432175" y="5792788"/>
          <p14:tracePt t="27918" x="3459163" y="5792788"/>
          <p14:tracePt t="27925" x="3467100" y="5792788"/>
          <p14:tracePt t="27933" x="3494088" y="5792788"/>
          <p14:tracePt t="27949" x="3536950" y="5792788"/>
          <p14:tracePt t="27967" x="3571875" y="5792788"/>
          <p14:tracePt t="27982" x="3606800" y="5792788"/>
          <p14:tracePt t="28001" x="3641725" y="5783263"/>
          <p14:tracePt t="28016" x="3686175" y="5765800"/>
          <p14:tracePt t="28033" x="3738563" y="5748338"/>
          <p14:tracePt t="28049" x="3781425" y="5730875"/>
          <p14:tracePt t="28066" x="3816350" y="5730875"/>
          <p14:tracePt t="28083" x="3851275" y="5730875"/>
          <p14:tracePt t="28098" x="3886200" y="5730875"/>
          <p14:tracePt t="28115" x="3913188" y="5730875"/>
          <p14:tracePt t="28134" x="3948113" y="5730875"/>
          <p14:tracePt t="28136" x="3965575" y="5722938"/>
          <p14:tracePt t="28148" x="3973513" y="5722938"/>
          <p14:tracePt t="28165" x="4025900" y="5713413"/>
          <p14:tracePt t="28182" x="4105275" y="5688013"/>
          <p14:tracePt t="28183" x="4140200" y="5688013"/>
          <p14:tracePt t="28199" x="4175125" y="5688013"/>
          <p14:tracePt t="28200" x="4217988" y="5678488"/>
          <p14:tracePt t="28215" x="4262438" y="5678488"/>
          <p14:tracePt t="28232" x="4305300" y="5678488"/>
          <p14:tracePt t="28249" x="4314825" y="5678488"/>
          <p14:tracePt t="28268" x="4322763" y="5678488"/>
          <p14:tracePt t="28284" x="4332288" y="5678488"/>
          <p14:tracePt t="28298" x="4349750" y="5670550"/>
          <p14:tracePt t="28315" x="4367213" y="5661025"/>
          <p14:tracePt t="28334" x="4375150" y="5653088"/>
          <p14:tracePt t="28348" x="4402138" y="5653088"/>
          <p14:tracePt t="28367" x="4419600" y="5653088"/>
          <p14:tracePt t="28382" x="4445000" y="5653088"/>
          <p14:tracePt t="28399" x="4489450" y="5635625"/>
          <p14:tracePt t="28417" x="4514850" y="5635625"/>
          <p14:tracePt t="28418" x="4524375" y="5635625"/>
          <p14:tracePt t="28432" x="4549775" y="5635625"/>
          <p14:tracePt t="28433" x="4559300" y="5626100"/>
          <p14:tracePt t="28490" x="4567238" y="5626100"/>
          <p14:tracePt t="28497" x="4576763" y="5626100"/>
          <p14:tracePt t="28505" x="4584700" y="5626100"/>
          <p14:tracePt t="28515" x="4594225" y="5626100"/>
          <p14:tracePt t="28532" x="4611688" y="5626100"/>
          <p14:tracePt t="28548" x="4619625" y="5626100"/>
          <p14:tracePt t="28566" x="4629150" y="5626100"/>
          <p14:tracePt t="28627" x="4637088" y="5626100"/>
          <p14:tracePt t="28636" x="4646613" y="5626100"/>
          <p14:tracePt t="28643" x="4664075" y="5626100"/>
          <p14:tracePt t="28652" x="4699000" y="5626100"/>
          <p14:tracePt t="28666" x="4724400" y="5626100"/>
          <p14:tracePt t="28667" x="4741863" y="5626100"/>
          <p14:tracePt t="28682" x="4768850" y="5626100"/>
          <p14:tracePt t="28699" x="4776788" y="5626100"/>
          <p14:tracePt t="34876" x="4776788" y="5618163"/>
          <p14:tracePt t="34884" x="4776788" y="5573713"/>
          <p14:tracePt t="34889" x="4776788" y="5513388"/>
          <p14:tracePt t="34900" x="4786313" y="5441950"/>
          <p14:tracePt t="34915" x="4786313" y="5302250"/>
          <p14:tracePt t="34931" x="4803775" y="5180013"/>
          <p14:tracePt t="34947" x="4803775" y="5119688"/>
          <p14:tracePt t="34948" x="4821238" y="5049838"/>
          <p14:tracePt t="34964" x="4821238" y="4997450"/>
          <p14:tracePt t="34966" x="4821238" y="4953000"/>
          <p14:tracePt t="34980" x="4829175" y="4892675"/>
          <p14:tracePt t="34999" x="4838700" y="4848225"/>
          <p14:tracePt t="35014" x="4864100" y="4805363"/>
          <p14:tracePt t="35031" x="4891088" y="4718050"/>
          <p14:tracePt t="35048" x="4899025" y="4621213"/>
          <p14:tracePt t="35064" x="4916488" y="4498975"/>
          <p14:tracePt t="35082" x="4926013" y="4368800"/>
          <p14:tracePt t="35097" x="4943475" y="4324350"/>
          <p14:tracePt t="35116" x="4951413" y="4202113"/>
          <p14:tracePt t="35131" x="4978400" y="4132263"/>
          <p14:tracePt t="35132" x="5048250" y="3948113"/>
          <p14:tracePt t="35148" x="5143500" y="3790950"/>
          <p14:tracePt t="35166" x="5362575" y="3206750"/>
          <p14:tracePt t="35181" x="5440363" y="2979738"/>
          <p14:tracePt t="35197" x="5510213" y="2725738"/>
          <p14:tracePt t="35216" x="5632450" y="2428875"/>
          <p14:tracePt t="35230" x="5772150" y="2087563"/>
          <p14:tracePt t="35250" x="5938838" y="1703388"/>
          <p14:tracePt t="35264" x="6043613" y="1433513"/>
          <p14:tracePt t="35281" x="6096000" y="1135063"/>
          <p14:tracePt t="35297" x="6105525" y="1022350"/>
          <p14:tracePt t="35474" x="6105525" y="1004888"/>
          <p14:tracePt t="35479" x="6113463" y="995363"/>
          <p14:tracePt t="35487" x="6140450" y="969963"/>
          <p14:tracePt t="35497" x="6192838" y="890588"/>
          <p14:tracePt t="35516" x="6270625" y="725488"/>
          <p14:tracePt t="35531" x="6357938" y="488950"/>
          <p14:tracePt t="35548" x="6402388" y="376238"/>
          <p14:tracePt t="35564" x="6437313" y="236538"/>
          <p14:tracePt t="35580" x="6472238" y="114300"/>
          <p14:tracePt t="35597" x="6489700" y="174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3F325-1BCA-7A9C-31B2-9A53C4335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8EECCF-3106-BD1F-327A-7CECD636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9" y="548680"/>
            <a:ext cx="8229600" cy="929859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Market Trend Prediction (idea 2)</a:t>
            </a:r>
            <a:endParaRPr kumimoji="1" lang="ja-JP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C95411-AB06-FB69-4002-C18A437289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80595-ED90-40B8-82C8-EDA16D017B9E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612F6F-2B4E-CAB6-3816-B8BBE9FAF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697" y="1802890"/>
            <a:ext cx="6158070" cy="15841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Partner scoring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000" b="1" dirty="0">
                <a:solidFill>
                  <a:srgbClr val="FF0000"/>
                </a:solidFill>
              </a:rPr>
              <a:t>Market trend 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600" dirty="0"/>
              <a:t>Trend-aware proposal adjustments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69BDA6F-1FDE-E996-A2E9-5593F3B34FE4}"/>
              </a:ext>
            </a:extLst>
          </p:cNvPr>
          <p:cNvSpPr/>
          <p:nvPr/>
        </p:nvSpPr>
        <p:spPr>
          <a:xfrm>
            <a:off x="711073" y="1626231"/>
            <a:ext cx="7389319" cy="176083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">
            <a:extLst>
              <a:ext uri="{FF2B5EF4-FFF2-40B4-BE49-F238E27FC236}">
                <a16:creationId xmlns:a16="http://schemas.microsoft.com/office/drawing/2014/main" id="{2E21649D-A8A8-D0E0-C15D-515733F6F668}"/>
              </a:ext>
            </a:extLst>
          </p:cNvPr>
          <p:cNvSpPr txBox="1">
            <a:spLocks/>
          </p:cNvSpPr>
          <p:nvPr/>
        </p:nvSpPr>
        <p:spPr>
          <a:xfrm>
            <a:off x="980816" y="1340768"/>
            <a:ext cx="2497406" cy="5491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000" b="1" dirty="0"/>
              <a:t>Improvements</a:t>
            </a:r>
            <a:endParaRPr lang="en-US" altLang="ja-JP" sz="3000" b="1" dirty="0">
              <a:ea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65E308D-8F9C-D4D5-79BA-812538023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665" y="4017245"/>
            <a:ext cx="1070030" cy="800994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817A62EB-512F-A43F-E39A-6479C3124BA5}"/>
              </a:ext>
            </a:extLst>
          </p:cNvPr>
          <p:cNvGrpSpPr/>
          <p:nvPr/>
        </p:nvGrpSpPr>
        <p:grpSpPr>
          <a:xfrm>
            <a:off x="5402087" y="3799253"/>
            <a:ext cx="743354" cy="2008704"/>
            <a:chOff x="5404646" y="3854859"/>
            <a:chExt cx="743354" cy="200870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7460076-8BCB-1498-0128-48C644E02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3854859"/>
              <a:ext cx="743354" cy="55645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CD9A025-C0A0-C028-3AE7-46AF32A13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4580984"/>
              <a:ext cx="743354" cy="556454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523E193-D192-2435-4E8E-46F50CAA0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4646" y="5307109"/>
              <a:ext cx="743354" cy="556454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5D3E52E5-28C4-9228-5BCF-C713661F3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50" y="5021715"/>
            <a:ext cx="743354" cy="55645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98C9374-71A5-A3F8-E100-88D68FAB5A8D}"/>
              </a:ext>
            </a:extLst>
          </p:cNvPr>
          <p:cNvGrpSpPr/>
          <p:nvPr/>
        </p:nvGrpSpPr>
        <p:grpSpPr>
          <a:xfrm>
            <a:off x="3860271" y="3960109"/>
            <a:ext cx="1213713" cy="1760836"/>
            <a:chOff x="3383894" y="3993855"/>
            <a:chExt cx="1020864" cy="161001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B83B97A-F9C4-EEB3-9D2D-EB570025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894" y="3993855"/>
              <a:ext cx="1020864" cy="1610019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E147919-9269-E63E-0D6C-334D0C73B62F}"/>
                </a:ext>
              </a:extLst>
            </p:cNvPr>
            <p:cNvSpPr txBox="1"/>
            <p:nvPr/>
          </p:nvSpPr>
          <p:spPr>
            <a:xfrm>
              <a:off x="3779912" y="4411313"/>
              <a:ext cx="21602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900" b="1" dirty="0"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269B11D1-540B-D488-D676-2D0E8C1B97C2}"/>
              </a:ext>
            </a:extLst>
          </p:cNvPr>
          <p:cNvSpPr txBox="1">
            <a:spLocks/>
          </p:cNvSpPr>
          <p:nvPr/>
        </p:nvSpPr>
        <p:spPr>
          <a:xfrm>
            <a:off x="2571173" y="3515298"/>
            <a:ext cx="426240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②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39D99B82-540A-E405-FA2A-DAF84A67FE19}"/>
              </a:ext>
            </a:extLst>
          </p:cNvPr>
          <p:cNvGrpSpPr/>
          <p:nvPr/>
        </p:nvGrpSpPr>
        <p:grpSpPr>
          <a:xfrm>
            <a:off x="283367" y="3929765"/>
            <a:ext cx="1911773" cy="2035064"/>
            <a:chOff x="332490" y="3868937"/>
            <a:chExt cx="2100269" cy="2154581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DCD8DCF8-C1A8-E373-1EEE-104E49A2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34144"/>
            <a:stretch>
              <a:fillRect/>
            </a:stretch>
          </p:blipFill>
          <p:spPr>
            <a:xfrm>
              <a:off x="1404152" y="5015453"/>
              <a:ext cx="489538" cy="55645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5A2D041-051B-6B38-5668-FA08FAA8F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90" y="4410533"/>
              <a:ext cx="1070030" cy="116137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49763D6D-289B-49CE-E74F-B86CB44E4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661" y="4505048"/>
              <a:ext cx="542098" cy="670957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5A7EC495-0C1D-06E6-7D86-C1F03BBBD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5626"/>
            <a:stretch>
              <a:fillRect/>
            </a:stretch>
          </p:blipFill>
          <p:spPr>
            <a:xfrm>
              <a:off x="1403775" y="4171821"/>
              <a:ext cx="329857" cy="556454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5D95F37-C06C-5941-A1F1-CB76C8FE77E8}"/>
                </a:ext>
              </a:extLst>
            </p:cNvPr>
            <p:cNvGrpSpPr/>
            <p:nvPr/>
          </p:nvGrpSpPr>
          <p:grpSpPr>
            <a:xfrm>
              <a:off x="1723864" y="3868937"/>
              <a:ext cx="241179" cy="2154581"/>
              <a:chOff x="1978801" y="3913636"/>
              <a:chExt cx="241179" cy="2154581"/>
            </a:xfrm>
          </p:grpSpPr>
          <p:sp>
            <p:nvSpPr>
              <p:cNvPr id="29" name="フリーフォーム: 図形 28">
                <a:extLst>
                  <a:ext uri="{FF2B5EF4-FFF2-40B4-BE49-F238E27FC236}">
                    <a16:creationId xmlns:a16="http://schemas.microsoft.com/office/drawing/2014/main" id="{9A7E6112-C010-933D-A50D-B8142B02CB58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31703ACF-E8D6-BC56-CC61-8BB4667C74A9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8F40AFF0-F6B8-185B-5F8F-673B714D6590}"/>
                </a:ext>
              </a:extLst>
            </p:cNvPr>
            <p:cNvCxnSpPr>
              <a:cxnSpLocks/>
            </p:cNvCxnSpPr>
            <p:nvPr/>
          </p:nvCxnSpPr>
          <p:spPr>
            <a:xfrm>
              <a:off x="1812643" y="4703631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1AFEAF88-2638-D8D9-A3AD-4F590A2F5C5A}"/>
              </a:ext>
            </a:extLst>
          </p:cNvPr>
          <p:cNvGrpSpPr/>
          <p:nvPr/>
        </p:nvGrpSpPr>
        <p:grpSpPr>
          <a:xfrm>
            <a:off x="6922899" y="3881664"/>
            <a:ext cx="1948415" cy="2037616"/>
            <a:chOff x="6403715" y="3830001"/>
            <a:chExt cx="2145309" cy="2154581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DF2DC6B6-3E68-AB69-D07B-46428337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28160" y="4318975"/>
              <a:ext cx="1020864" cy="124473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ECF4DCF2-0A61-2165-8D51-043F9657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403715" y="4519455"/>
              <a:ext cx="542098" cy="670957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38E52119-F6B7-2C35-33CA-0EFC7B50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4673" b="-3941"/>
            <a:stretch>
              <a:fillRect/>
            </a:stretch>
          </p:blipFill>
          <p:spPr>
            <a:xfrm>
              <a:off x="7010296" y="4121339"/>
              <a:ext cx="485613" cy="578389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05B72E7F-8F3A-C1D3-7BD2-2581B599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954"/>
            <a:stretch>
              <a:fillRect/>
            </a:stretch>
          </p:blipFill>
          <p:spPr>
            <a:xfrm>
              <a:off x="7131325" y="5051465"/>
              <a:ext cx="364583" cy="556454"/>
            </a:xfrm>
            <a:prstGeom prst="rect">
              <a:avLst/>
            </a:prstGeom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2AC3785C-8D26-DAA9-EA4F-A98115D69670}"/>
                </a:ext>
              </a:extLst>
            </p:cNvPr>
            <p:cNvGrpSpPr/>
            <p:nvPr/>
          </p:nvGrpSpPr>
          <p:grpSpPr>
            <a:xfrm>
              <a:off x="6921517" y="3830001"/>
              <a:ext cx="241179" cy="2154581"/>
              <a:chOff x="1978801" y="3913636"/>
              <a:chExt cx="241179" cy="2154581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1E8B48B5-E551-E749-0982-AE5890CE2CB6}"/>
                  </a:ext>
                </a:extLst>
              </p:cNvPr>
              <p:cNvSpPr/>
              <p:nvPr/>
            </p:nvSpPr>
            <p:spPr>
              <a:xfrm>
                <a:off x="1978801" y="3913636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フリーフォーム: 図形 35">
                <a:extLst>
                  <a:ext uri="{FF2B5EF4-FFF2-40B4-BE49-F238E27FC236}">
                    <a16:creationId xmlns:a16="http://schemas.microsoft.com/office/drawing/2014/main" id="{3D575024-560F-DE19-B77F-7AE566E5481A}"/>
                  </a:ext>
                </a:extLst>
              </p:cNvPr>
              <p:cNvSpPr/>
              <p:nvPr/>
            </p:nvSpPr>
            <p:spPr>
              <a:xfrm>
                <a:off x="2042422" y="3916334"/>
                <a:ext cx="177558" cy="2151883"/>
              </a:xfrm>
              <a:custGeom>
                <a:avLst/>
                <a:gdLst>
                  <a:gd name="connsiteX0" fmla="*/ 263841 w 339204"/>
                  <a:gd name="connsiteY0" fmla="*/ 0 h 2151883"/>
                  <a:gd name="connsiteX1" fmla="*/ 794 w 339204"/>
                  <a:gd name="connsiteY1" fmla="*/ 726509 h 2151883"/>
                  <a:gd name="connsiteX2" fmla="*/ 338997 w 339204"/>
                  <a:gd name="connsiteY2" fmla="*/ 1440493 h 2151883"/>
                  <a:gd name="connsiteX3" fmla="*/ 50898 w 339204"/>
                  <a:gd name="connsiteY3" fmla="*/ 2066794 h 2151883"/>
                  <a:gd name="connsiteX4" fmla="*/ 38372 w 339204"/>
                  <a:gd name="connsiteY4" fmla="*/ 2129424 h 215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204" h="2151883">
                    <a:moveTo>
                      <a:pt x="263841" y="0"/>
                    </a:moveTo>
                    <a:cubicBezTo>
                      <a:pt x="126054" y="243213"/>
                      <a:pt x="-11732" y="486427"/>
                      <a:pt x="794" y="726509"/>
                    </a:cubicBezTo>
                    <a:cubicBezTo>
                      <a:pt x="13320" y="966591"/>
                      <a:pt x="330646" y="1217112"/>
                      <a:pt x="338997" y="1440493"/>
                    </a:cubicBezTo>
                    <a:cubicBezTo>
                      <a:pt x="347348" y="1663874"/>
                      <a:pt x="101002" y="1951972"/>
                      <a:pt x="50898" y="2066794"/>
                    </a:cubicBezTo>
                    <a:cubicBezTo>
                      <a:pt x="794" y="2181616"/>
                      <a:pt x="19583" y="2155520"/>
                      <a:pt x="38372" y="21294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85EE50A5-2507-51BD-8168-2465B31D251C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28" y="4985148"/>
              <a:ext cx="222306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B8ABDD13-7904-92F1-E277-6D040E5FF110}"/>
              </a:ext>
            </a:extLst>
          </p:cNvPr>
          <p:cNvSpPr txBox="1">
            <a:spLocks/>
          </p:cNvSpPr>
          <p:nvPr/>
        </p:nvSpPr>
        <p:spPr>
          <a:xfrm>
            <a:off x="436806" y="3537672"/>
            <a:ext cx="2149859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ea typeface="Calibri" panose="020F0502020204030204" pitchFamily="34" charset="0"/>
              </a:rPr>
              <a:t>Market Price : XX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7BB42B06-895A-1A47-E1C8-F79D93A400FC}"/>
              </a:ext>
            </a:extLst>
          </p:cNvPr>
          <p:cNvSpPr/>
          <p:nvPr/>
        </p:nvSpPr>
        <p:spPr>
          <a:xfrm>
            <a:off x="711072" y="1484784"/>
            <a:ext cx="7461107" cy="1913643"/>
          </a:xfrm>
          <a:prstGeom prst="wedgeRoundRectCallout">
            <a:avLst>
              <a:gd name="adj1" fmla="val -25005"/>
              <a:gd name="adj2" fmla="val 5437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コンテンツ プレースホルダー 3">
            <a:extLst>
              <a:ext uri="{FF2B5EF4-FFF2-40B4-BE49-F238E27FC236}">
                <a16:creationId xmlns:a16="http://schemas.microsoft.com/office/drawing/2014/main" id="{070AB239-BB0B-0299-44F6-1444C2016518}"/>
              </a:ext>
            </a:extLst>
          </p:cNvPr>
          <p:cNvSpPr txBox="1">
            <a:spLocks/>
          </p:cNvSpPr>
          <p:nvPr/>
        </p:nvSpPr>
        <p:spPr>
          <a:xfrm>
            <a:off x="1110566" y="1900281"/>
            <a:ext cx="6662118" cy="10495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err="1"/>
              <a:t>PriceTrendAgent</a:t>
            </a:r>
            <a:r>
              <a:rPr lang="en-US" altLang="ja-JP" sz="2800" dirty="0"/>
              <a:t> monitors market prices and predicts price trends.</a:t>
            </a:r>
            <a:endParaRPr lang="en-US" altLang="ja-JP" sz="2800" dirty="0">
              <a:ea typeface="Calibri" panose="020F0502020204030204" pitchFamily="34" charset="0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A8BCCDA3-6B7D-CD31-E7DE-7DA04C0FF29F}"/>
              </a:ext>
            </a:extLst>
          </p:cNvPr>
          <p:cNvSpPr/>
          <p:nvPr/>
        </p:nvSpPr>
        <p:spPr>
          <a:xfrm>
            <a:off x="373412" y="3497268"/>
            <a:ext cx="2213253" cy="4324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03B84D88-38A6-7B39-C5C9-54FBD20FD51E}"/>
              </a:ext>
            </a:extLst>
          </p:cNvPr>
          <p:cNvSpPr/>
          <p:nvPr/>
        </p:nvSpPr>
        <p:spPr>
          <a:xfrm>
            <a:off x="5220072" y="3672530"/>
            <a:ext cx="1101649" cy="224419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466F2E31-3854-450F-AD1A-EB56436B1CA0}"/>
              </a:ext>
            </a:extLst>
          </p:cNvPr>
          <p:cNvSpPr txBox="1">
            <a:spLocks/>
          </p:cNvSpPr>
          <p:nvPr/>
        </p:nvSpPr>
        <p:spPr>
          <a:xfrm>
            <a:off x="4963356" y="3494034"/>
            <a:ext cx="395996" cy="3439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①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pic>
        <p:nvPicPr>
          <p:cNvPr id="13" name="図 12" descr="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7008D7B1-6068-97DD-FA2F-2B9DED02EC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13" y="4005884"/>
            <a:ext cx="1070030" cy="800994"/>
          </a:xfrm>
          <a:prstGeom prst="rect">
            <a:avLst/>
          </a:prstGeom>
        </p:spPr>
      </p:pic>
      <p:pic>
        <p:nvPicPr>
          <p:cNvPr id="5" name="Picture 6" descr="イラストレーター 茶々丸さんのプロフィール｜無料イラスト・フリー素材なら「イラストAC」">
            <a:extLst>
              <a:ext uri="{FF2B5EF4-FFF2-40B4-BE49-F238E27FC236}">
                <a16:creationId xmlns:a16="http://schemas.microsoft.com/office/drawing/2014/main" id="{90823FBA-9469-3FF1-05F3-59C178941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14601" r="17009" b="7792"/>
          <a:stretch>
            <a:fillRect/>
          </a:stretch>
        </p:blipFill>
        <p:spPr bwMode="auto">
          <a:xfrm>
            <a:off x="3423860" y="4355707"/>
            <a:ext cx="511368" cy="5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ED28D7-9739-3DE1-3C2B-29BC77096377}"/>
              </a:ext>
            </a:extLst>
          </p:cNvPr>
          <p:cNvSpPr txBox="1">
            <a:spLocks/>
          </p:cNvSpPr>
          <p:nvPr/>
        </p:nvSpPr>
        <p:spPr>
          <a:xfrm>
            <a:off x="3417154" y="3951207"/>
            <a:ext cx="536864" cy="3439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rgbClr val="685636"/>
                </a:solidFill>
                <a:latin typeface="Calibri" panose="020F0502020204030204" pitchFamily="34" charset="0"/>
                <a:ea typeface="HG丸ｺﾞｼｯｸM-PRO" pitchFamily="50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ea typeface="Calibri" panose="020F0502020204030204" pitchFamily="34" charset="0"/>
              </a:rPr>
              <a:t>③</a:t>
            </a:r>
            <a:endParaRPr lang="en-US" altLang="ja-JP" sz="2000" b="1" dirty="0">
              <a:ea typeface="Calibri" panose="020F0502020204030204" pitchFamily="34" charset="0"/>
            </a:endParaRPr>
          </a:p>
        </p:txBody>
      </p:sp>
      <p:pic>
        <p:nvPicPr>
          <p:cNvPr id="45" name="オーディオ 44">
            <a:hlinkClick r:id="" action="ppaction://media"/>
            <a:extLst>
              <a:ext uri="{FF2B5EF4-FFF2-40B4-BE49-F238E27FC236}">
                <a16:creationId xmlns:a16="http://schemas.microsoft.com/office/drawing/2014/main" id="{226F1832-CEA0-57D9-FB33-8DF4CD37E3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1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3"/>
    </mc:Choice>
    <mc:Fallback xmlns="">
      <p:transition spd="slow" advTm="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8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8.4|18.4|2.6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デザート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eff420-4200-4fcf-8456-6a498270f780">
      <Terms xmlns="http://schemas.microsoft.com/office/infopath/2007/PartnerControls"/>
    </lcf76f155ced4ddcb4097134ff3c332f>
    <TaxCatchAll xmlns="d73ddcd8-d699-473d-93e0-5d07a40979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FA6D99005FAA54B88EC550F5F4EAD82" ma:contentTypeVersion="13" ma:contentTypeDescription="新しいドキュメントを作成します。" ma:contentTypeScope="" ma:versionID="b44256aa15beb5dadf74b5cbb2ac92e9">
  <xsd:schema xmlns:xsd="http://www.w3.org/2001/XMLSchema" xmlns:xs="http://www.w3.org/2001/XMLSchema" xmlns:p="http://schemas.microsoft.com/office/2006/metadata/properties" xmlns:ns2="32eff420-4200-4fcf-8456-6a498270f780" xmlns:ns3="d73ddcd8-d699-473d-93e0-5d07a4097991" targetNamespace="http://schemas.microsoft.com/office/2006/metadata/properties" ma:root="true" ma:fieldsID="c934522cea5fc4e23ed2e897fd36af85" ns2:_="" ns3:_="">
    <xsd:import namespace="32eff420-4200-4fcf-8456-6a498270f780"/>
    <xsd:import namespace="d73ddcd8-d699-473d-93e0-5d07a40979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ff420-4200-4fcf-8456-6a498270f7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a1abd56f-78d4-4289-b5d3-ebb70d8025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ddcd8-d699-473d-93e0-5d07a40979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5f78f88-2c3a-4c09-b4e1-e0654123b0b2}" ma:internalName="TaxCatchAll" ma:showField="CatchAllData" ma:web="d73ddcd8-d699-473d-93e0-5d07a40979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E5118F-5305-4EE9-B8C9-EEB4AFFF093F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d73ddcd8-d699-473d-93e0-5d07a4097991"/>
    <ds:schemaRef ds:uri="32eff420-4200-4fcf-8456-6a498270f780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EA50251-344F-46EB-9976-4E7CB08607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ff420-4200-4fcf-8456-6a498270f780"/>
    <ds:schemaRef ds:uri="d73ddcd8-d699-473d-93e0-5d07a40979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BDE9AA-1F19-40AA-A61A-984FB34329F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d40fbb2-fe06-47a2-ab9e-e54b3d35bb23}" enabled="1" method="Privileged" siteId="{41e161d0-5b65-430f-b842-a438aa5f1fd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22925</TotalTime>
  <Words>2148</Words>
  <Application>Microsoft Office PowerPoint</Application>
  <PresentationFormat>On-screen Show (4:3)</PresentationFormat>
  <Paragraphs>280</Paragraphs>
  <Slides>17</Slides>
  <Notes>17</Notes>
  <HiddenSlides>3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​​テーマ</vt:lpstr>
      <vt:lpstr>PriceTrendAgent</vt:lpstr>
      <vt:lpstr>PriceTrendAgent | 4th Place-Standard </vt:lpstr>
      <vt:lpstr>Ideas of PriceTrendAgent</vt:lpstr>
      <vt:lpstr>Overview : Partner Scoring (idea 1)</vt:lpstr>
      <vt:lpstr>Overview : Market Trend Prediction (idea 2)</vt:lpstr>
      <vt:lpstr>Overview : Trend-aware Proposal Adjustments (idea 3)</vt:lpstr>
      <vt:lpstr>Partner Scoring (idea 1)</vt:lpstr>
      <vt:lpstr>Detail of Partner Scoring</vt:lpstr>
      <vt:lpstr>Market Trend Prediction (idea 2)</vt:lpstr>
      <vt:lpstr>Detail of Market Trend Prediction</vt:lpstr>
      <vt:lpstr>Trend-Aware Proposal Adjustments (idea 3)</vt:lpstr>
      <vt:lpstr>Detail of Trend-Aware Proposal Adjustments</vt:lpstr>
      <vt:lpstr>Experimental Results</vt:lpstr>
      <vt:lpstr>Conclusions</vt:lpstr>
      <vt:lpstr>PriceTrendAgent Improvements (1/2)</vt:lpstr>
      <vt:lpstr>Strategy of CautiousStdAgent </vt:lpstr>
      <vt:lpstr>Experimental Results</vt:lpstr>
    </vt:vector>
  </TitlesOfParts>
  <Company>国立大学法人名古屋工業大学　包括ライセンス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kouhou</dc:creator>
  <cp:lastModifiedBy>yuta kawasaki</cp:lastModifiedBy>
  <cp:revision>236</cp:revision>
  <dcterms:created xsi:type="dcterms:W3CDTF">2013-06-20T05:23:31Z</dcterms:created>
  <dcterms:modified xsi:type="dcterms:W3CDTF">2025-09-01T02:05:06Z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142300</vt:r8>
  </property>
  <property fmtid="{D5CDD505-2E9C-101B-9397-08002B2CF9AE}" pid="3" name="MediaServiceImageTags">
    <vt:lpwstr/>
  </property>
  <property fmtid="{D5CDD505-2E9C-101B-9397-08002B2CF9AE}" pid="4" name="ContentTypeId">
    <vt:lpwstr>0x010100CF12E77CBF40064F93F7B602912CB570</vt:lpwstr>
  </property>
</Properties>
</file>