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5F5"/>
    <a:srgbClr val="A40000"/>
    <a:srgbClr val="EBEBEB"/>
    <a:srgbClr val="F3F3F3"/>
    <a:srgbClr val="E8E8E8"/>
    <a:srgbClr val="DADADA"/>
    <a:srgbClr val="E80004"/>
    <a:srgbClr val="399B9C"/>
    <a:srgbClr val="B8F8EE"/>
    <a:srgbClr val="A4E2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36"/>
    <p:restoredTop sz="57405"/>
  </p:normalViewPr>
  <p:slideViewPr>
    <p:cSldViewPr snapToGrid="0">
      <p:cViewPr varScale="1">
        <p:scale>
          <a:sx n="60" d="100"/>
          <a:sy n="60" d="100"/>
        </p:scale>
        <p:origin x="176" y="36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BDEA71-0B67-624E-B454-10A3752B590B}" type="datetimeFigureOut">
              <a:rPr kumimoji="1" lang="ja-JP" altLang="en-US" smtClean="0"/>
              <a:t>2025/8/21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B64A0A-7384-9F47-9000-9794711F7FF3}" type="slidenum">
              <a:rPr kumimoji="1" lang="ja-JP" altLang="en-US" smtClean="0"/>
              <a:t>‹#›</a:t>
            </a:fld>
            <a:endParaRPr kumimoji="1" lang="ja-JP" altLang="en-US"/>
          </a:p>
        </p:txBody>
      </p:sp>
    </p:spTree>
    <p:extLst>
      <p:ext uri="{BB962C8B-B14F-4D97-AF65-F5344CB8AC3E}">
        <p14:creationId xmlns:p14="http://schemas.microsoft.com/office/powerpoint/2010/main" val="22661798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 altLang="ja-JP" dirty="0"/>
              <a:t>Hello everyone. </a:t>
            </a:r>
          </a:p>
          <a:p>
            <a:endParaRPr kumimoji="1" lang="en" altLang="ja-JP" dirty="0"/>
          </a:p>
          <a:p>
            <a:r>
              <a:rPr kumimoji="1" lang="en" altLang="ja-JP" dirty="0"/>
              <a:t>I`m </a:t>
            </a:r>
            <a:r>
              <a:rPr kumimoji="1" lang="en" altLang="ja-JP" dirty="0" err="1"/>
              <a:t>Atsunaga</a:t>
            </a:r>
            <a:r>
              <a:rPr kumimoji="1" lang="en" altLang="ja-JP" dirty="0"/>
              <a:t> </a:t>
            </a:r>
            <a:r>
              <a:rPr kumimoji="1" lang="en" altLang="ja-JP" dirty="0" err="1"/>
              <a:t>Sadahiro</a:t>
            </a:r>
            <a:r>
              <a:rPr kumimoji="1" lang="en" altLang="ja-JP" dirty="0"/>
              <a:t> from Tokyo </a:t>
            </a:r>
            <a:r>
              <a:rPr kumimoji="1" lang="en" altLang="ja-JP" dirty="0" err="1"/>
              <a:t>Univercity</a:t>
            </a:r>
            <a:r>
              <a:rPr kumimoji="1" lang="en" altLang="ja-JP" dirty="0"/>
              <a:t> of</a:t>
            </a:r>
            <a:r>
              <a:rPr kumimoji="1" lang="ja-JP" altLang="en-US"/>
              <a:t>　</a:t>
            </a:r>
            <a:r>
              <a:rPr kumimoji="1" lang="en-US" altLang="ja-JP" dirty="0"/>
              <a:t>Agriculture</a:t>
            </a:r>
            <a:r>
              <a:rPr kumimoji="1" lang="ja-JP" altLang="en-US"/>
              <a:t> </a:t>
            </a:r>
            <a:r>
              <a:rPr kumimoji="1" lang="en-US" altLang="ja-JP" dirty="0"/>
              <a:t>and</a:t>
            </a:r>
            <a:r>
              <a:rPr kumimoji="1" lang="ja-JP" altLang="en-US"/>
              <a:t> </a:t>
            </a:r>
            <a:r>
              <a:rPr kumimoji="1" lang="en-US" altLang="ja-JP" dirty="0"/>
              <a:t>Technology.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dirty="0"/>
              <a:t>Today I'll present SAT4, our agent for the SCML Standard Track that combines partner trust evaluation with dynamic strategy adjustment.</a:t>
            </a:r>
            <a:endParaRPr kumimoji="1" lang="ja-JP" altLang="en-US"/>
          </a:p>
        </p:txBody>
      </p:sp>
      <p:sp>
        <p:nvSpPr>
          <p:cNvPr id="4" name="スライド番号プレースホルダー 3"/>
          <p:cNvSpPr>
            <a:spLocks noGrp="1"/>
          </p:cNvSpPr>
          <p:nvPr>
            <p:ph type="sldNum" sz="quarter" idx="5"/>
          </p:nvPr>
        </p:nvSpPr>
        <p:spPr/>
        <p:txBody>
          <a:bodyPr/>
          <a:lstStyle/>
          <a:p>
            <a:fld id="{D9B64A0A-7384-9F47-9000-9794711F7FF3}" type="slidenum">
              <a:rPr kumimoji="1" lang="ja-JP" altLang="en-US" smtClean="0"/>
              <a:t>1</a:t>
            </a:fld>
            <a:endParaRPr kumimoji="1" lang="ja-JP" altLang="en-US"/>
          </a:p>
        </p:txBody>
      </p:sp>
    </p:spTree>
    <p:extLst>
      <p:ext uri="{BB962C8B-B14F-4D97-AF65-F5344CB8AC3E}">
        <p14:creationId xmlns:p14="http://schemas.microsoft.com/office/powerpoint/2010/main" val="265129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 altLang="ja-JP" dirty="0"/>
              <a:t>The concept of </a:t>
            </a:r>
            <a:r>
              <a:rPr kumimoji="1" lang="en" altLang="ja-JP" dirty="0" err="1"/>
              <a:t>AgentSDH</a:t>
            </a:r>
            <a:r>
              <a:rPr kumimoji="1" lang="en" altLang="ja-JP" dirty="0"/>
              <a:t> is Not greedy</a:t>
            </a:r>
          </a:p>
          <a:p>
            <a:r>
              <a:rPr kumimoji="1" lang="en" altLang="ja-JP" dirty="0">
                <a:latin typeface="Segoe UI" panose="020B0502040204020203" pitchFamily="34" charset="0"/>
                <a:cs typeface="Segoe UI" panose="020B0502040204020203" pitchFamily="34" charset="0"/>
              </a:rPr>
              <a:t>The contracts of selling over the </a:t>
            </a:r>
            <a:r>
              <a:rPr kumimoji="1" lang="en-US" altLang="ja-JP" dirty="0">
                <a:latin typeface="Segoe UI" panose="020B0502040204020203" pitchFamily="34" charset="0"/>
                <a:cs typeface="Segoe UI" panose="020B0502040204020203" pitchFamily="34" charset="0"/>
              </a:rPr>
              <a:t>inventory</a:t>
            </a:r>
            <a:r>
              <a:rPr kumimoji="1" lang="en" altLang="ja-JP" dirty="0">
                <a:latin typeface="Segoe UI" panose="020B0502040204020203" pitchFamily="34" charset="0"/>
                <a:cs typeface="Segoe UI" panose="020B0502040204020203" pitchFamily="34" charset="0"/>
              </a:rPr>
              <a:t> are refused.</a:t>
            </a:r>
          </a:p>
          <a:p>
            <a:r>
              <a:rPr kumimoji="1" lang="en" altLang="ja-JP" dirty="0">
                <a:latin typeface="Segoe UI" panose="020B0502040204020203" pitchFamily="34" charset="0"/>
                <a:cs typeface="Segoe UI" panose="020B0502040204020203" pitchFamily="34" charset="0"/>
              </a:rPr>
              <a:t>Avoiding failure to deliver and avoiding penalties.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dirty="0">
                <a:latin typeface="Segoe UI" panose="020B0502040204020203" pitchFamily="34" charset="0"/>
                <a:cs typeface="Segoe UI" panose="020B0502040204020203" pitchFamily="34" charset="0"/>
              </a:rPr>
              <a:t>We will try not to increase the number of unsold products</a:t>
            </a:r>
            <a:endParaRPr kumimoji="1" lang="en" altLang="ja-JP" dirty="0"/>
          </a:p>
          <a:p>
            <a:endParaRPr kumimoji="1" lang="ja-JP" altLang="en-US"/>
          </a:p>
          <a:p>
            <a:endParaRPr kumimoji="1" lang="ja-JP" altLang="en-US"/>
          </a:p>
        </p:txBody>
      </p:sp>
      <p:sp>
        <p:nvSpPr>
          <p:cNvPr id="4" name="スライド番号プレースホルダー 3"/>
          <p:cNvSpPr>
            <a:spLocks noGrp="1"/>
          </p:cNvSpPr>
          <p:nvPr>
            <p:ph type="sldNum" sz="quarter" idx="5"/>
          </p:nvPr>
        </p:nvSpPr>
        <p:spPr/>
        <p:txBody>
          <a:bodyPr/>
          <a:lstStyle/>
          <a:p>
            <a:fld id="{D9B64A0A-7384-9F47-9000-9794711F7FF3}" type="slidenum">
              <a:rPr kumimoji="1" lang="ja-JP" altLang="en-US" smtClean="0"/>
              <a:t>2</a:t>
            </a:fld>
            <a:endParaRPr kumimoji="1" lang="ja-JP" altLang="en-US"/>
          </a:p>
        </p:txBody>
      </p:sp>
    </p:spTree>
    <p:extLst>
      <p:ext uri="{BB962C8B-B14F-4D97-AF65-F5344CB8AC3E}">
        <p14:creationId xmlns:p14="http://schemas.microsoft.com/office/powerpoint/2010/main" val="2569459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t>SAT4 operates on three principles: Learn, Adapt, and Optimize.</a:t>
            </a:r>
          </a:p>
          <a:p>
            <a:r>
              <a:rPr lang="en" altLang="ja-JP" dirty="0"/>
              <a:t>The agent learns from every negotiation to build a partner reliability database. It adapts strategies based on inventory, time, and profit trends. And it optimizes decisions using advanced algorithms.</a:t>
            </a:r>
          </a:p>
          <a:p>
            <a:r>
              <a:rPr lang="en" altLang="ja-JP" dirty="0"/>
              <a:t>Our goal is maximizing production line utilization while building sustainable partnerships. In SCML's volatile environment, we minimize risks through intelligent partner selection and dynamic adjustments. This creates stable, profitable operations throughout the game.</a:t>
            </a:r>
          </a:p>
        </p:txBody>
      </p:sp>
      <p:sp>
        <p:nvSpPr>
          <p:cNvPr id="4" name="スライド番号プレースホルダー 3"/>
          <p:cNvSpPr>
            <a:spLocks noGrp="1"/>
          </p:cNvSpPr>
          <p:nvPr>
            <p:ph type="sldNum" sz="quarter" idx="5"/>
          </p:nvPr>
        </p:nvSpPr>
        <p:spPr/>
        <p:txBody>
          <a:bodyPr/>
          <a:lstStyle/>
          <a:p>
            <a:fld id="{D9B64A0A-7384-9F47-9000-9794711F7FF3}" type="slidenum">
              <a:rPr kumimoji="1" lang="ja-JP" altLang="en-US" smtClean="0"/>
              <a:t>5</a:t>
            </a:fld>
            <a:endParaRPr kumimoji="1" lang="ja-JP" altLang="en-US"/>
          </a:p>
        </p:txBody>
      </p:sp>
    </p:spTree>
    <p:extLst>
      <p:ext uri="{BB962C8B-B14F-4D97-AF65-F5344CB8AC3E}">
        <p14:creationId xmlns:p14="http://schemas.microsoft.com/office/powerpoint/2010/main" val="4018618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t>Our partner evaluation is the foundation of SAT4. We track every negotiation outcome and calculate success rates - successful negotiations divided by total attempts.</a:t>
            </a:r>
          </a:p>
          <a:p>
            <a:r>
              <a:rPr lang="en" altLang="ja-JP" dirty="0"/>
              <a:t>We categorize partners into tiers. The top 70% become priority partners for major transactions. From the bottom 30%, we select 2 partners for exploration. This balances exploitation of good partners with discovery of new opportunities.</a:t>
            </a:r>
          </a:p>
          <a:p>
            <a:r>
              <a:rPr lang="en" altLang="ja-JP" dirty="0"/>
              <a:t>For example, Company A with 80% success rate gets large orders, while Company B at 30% receives minimal trials. This data-driven approach significantly improves our negotiation success.</a:t>
            </a:r>
          </a:p>
        </p:txBody>
      </p:sp>
      <p:sp>
        <p:nvSpPr>
          <p:cNvPr id="4" name="スライド番号プレースホルダー 3"/>
          <p:cNvSpPr>
            <a:spLocks noGrp="1"/>
          </p:cNvSpPr>
          <p:nvPr>
            <p:ph type="sldNum" sz="quarter" idx="5"/>
          </p:nvPr>
        </p:nvSpPr>
        <p:spPr/>
        <p:txBody>
          <a:bodyPr/>
          <a:lstStyle/>
          <a:p>
            <a:fld id="{D9B64A0A-7384-9F47-9000-9794711F7FF3}" type="slidenum">
              <a:rPr kumimoji="1" lang="ja-JP" altLang="en-US" smtClean="0"/>
              <a:t>6</a:t>
            </a:fld>
            <a:endParaRPr kumimoji="1" lang="ja-JP" altLang="en-US"/>
          </a:p>
        </p:txBody>
      </p:sp>
    </p:spTree>
    <p:extLst>
      <p:ext uri="{BB962C8B-B14F-4D97-AF65-F5344CB8AC3E}">
        <p14:creationId xmlns:p14="http://schemas.microsoft.com/office/powerpoint/2010/main" val="2935490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t>AS0 adjusts acceptance thresholds based on three factors.</a:t>
            </a:r>
          </a:p>
          <a:p>
            <a:r>
              <a:rPr lang="en" altLang="ja-JP" dirty="0"/>
              <a:t>First, inventory. Below 30%, we increase threshold by 50% to buy more. Above 80%, we reduce by 30% to avoid overstocking.</a:t>
            </a:r>
          </a:p>
          <a:p>
            <a:r>
              <a:rPr lang="en" altLang="ja-JP" dirty="0"/>
              <a:t>Second, time pressure. In the final 30% of the game, we multiply threshold by 1.8, becoming aggressive. Between 30-60% remaining, we use 1.3x for semi-aggressive mode.</a:t>
            </a:r>
          </a:p>
          <a:p>
            <a:r>
              <a:rPr lang="en" altLang="ja-JP" dirty="0"/>
              <a:t>Third, profit trends. We analyze 5 periods continuously. Declining profits trigger conservative mode with stricter partner selection. Rising profits maintain normal operations.</a:t>
            </a:r>
          </a:p>
        </p:txBody>
      </p:sp>
      <p:sp>
        <p:nvSpPr>
          <p:cNvPr id="4" name="スライド番号プレースホルダー 3"/>
          <p:cNvSpPr>
            <a:spLocks noGrp="1"/>
          </p:cNvSpPr>
          <p:nvPr>
            <p:ph type="sldNum" sz="quarter" idx="5"/>
          </p:nvPr>
        </p:nvSpPr>
        <p:spPr/>
        <p:txBody>
          <a:bodyPr/>
          <a:lstStyle/>
          <a:p>
            <a:fld id="{D9B64A0A-7384-9F47-9000-9794711F7FF3}" type="slidenum">
              <a:rPr kumimoji="1" lang="ja-JP" altLang="en-US" smtClean="0"/>
              <a:t>7</a:t>
            </a:fld>
            <a:endParaRPr kumimoji="1" lang="ja-JP" altLang="en-US"/>
          </a:p>
        </p:txBody>
      </p:sp>
    </p:spTree>
    <p:extLst>
      <p:ext uri="{BB962C8B-B14F-4D97-AF65-F5344CB8AC3E}">
        <p14:creationId xmlns:p14="http://schemas.microsoft.com/office/powerpoint/2010/main" val="291308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t>Our pricing adapts to negotiation stage and partner trust.</a:t>
            </a:r>
          </a:p>
          <a:p>
            <a:r>
              <a:rPr lang="en" altLang="ja-JP" dirty="0"/>
              <a:t>Initial proposals start strong - maximum for sales, minimum for purchases. For counter-offers, we adjust by partner quality. Starting from 70% base concession for sales, we add up to 15% discount for trusted partners, plus 10% in urgent situations.</a:t>
            </a:r>
          </a:p>
          <a:p>
            <a:r>
              <a:rPr lang="en" altLang="ja-JP" dirty="0"/>
              <a:t>This means trusted partners get 25% better prices than unknowns, creating a positive cycle: good partners get better prices, leading to more successful deals, reinforcing their high ratings.</a:t>
            </a:r>
          </a:p>
        </p:txBody>
      </p:sp>
      <p:sp>
        <p:nvSpPr>
          <p:cNvPr id="4" name="スライド番号プレースホルダー 3"/>
          <p:cNvSpPr>
            <a:spLocks noGrp="1"/>
          </p:cNvSpPr>
          <p:nvPr>
            <p:ph type="sldNum" sz="quarter" idx="5"/>
          </p:nvPr>
        </p:nvSpPr>
        <p:spPr/>
        <p:txBody>
          <a:bodyPr/>
          <a:lstStyle/>
          <a:p>
            <a:fld id="{D9B64A0A-7384-9F47-9000-9794711F7FF3}" type="slidenum">
              <a:rPr kumimoji="1" lang="ja-JP" altLang="en-US" smtClean="0"/>
              <a:t>8</a:t>
            </a:fld>
            <a:endParaRPr kumimoji="1" lang="ja-JP" altLang="en-US"/>
          </a:p>
        </p:txBody>
      </p:sp>
    </p:spTree>
    <p:extLst>
      <p:ext uri="{BB962C8B-B14F-4D97-AF65-F5344CB8AC3E}">
        <p14:creationId xmlns:p14="http://schemas.microsoft.com/office/powerpoint/2010/main" val="625689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t>When multiple offers arrive, our </a:t>
            </a:r>
            <a:r>
              <a:rPr lang="en" altLang="ja-JP" dirty="0" err="1"/>
              <a:t>PowerSet</a:t>
            </a:r>
            <a:r>
              <a:rPr lang="en" altLang="ja-JP" dirty="0"/>
              <a:t> algorithm finds the optimal mix instantly.</a:t>
            </a:r>
          </a:p>
          <a:p>
            <a:r>
              <a:rPr lang="en" altLang="ja-JP" dirty="0"/>
              <a:t>We generate all possible combinations and evaluate each one. The key innovation: we weight by partner quality. The formula is adjusted difference equals quantity difference times 2.0 minus average success rate.</a:t>
            </a:r>
          </a:p>
          <a:p>
            <a:r>
              <a:rPr lang="en" altLang="ja-JP" dirty="0"/>
              <a:t>This means slightly suboptimal quantities from trusted partners beat perfect matches from unreliable ones. </a:t>
            </a:r>
            <a:r>
              <a:rPr lang="en" altLang="ja-JP"/>
              <a:t>Accepting 95 units from 90% success partners typically outperforms 100 units from 40% success partners.</a:t>
            </a:r>
          </a:p>
        </p:txBody>
      </p:sp>
      <p:sp>
        <p:nvSpPr>
          <p:cNvPr id="4" name="スライド番号プレースホルダー 3"/>
          <p:cNvSpPr>
            <a:spLocks noGrp="1"/>
          </p:cNvSpPr>
          <p:nvPr>
            <p:ph type="sldNum" sz="quarter" idx="5"/>
          </p:nvPr>
        </p:nvSpPr>
        <p:spPr/>
        <p:txBody>
          <a:bodyPr/>
          <a:lstStyle/>
          <a:p>
            <a:fld id="{D9B64A0A-7384-9F47-9000-9794711F7FF3}" type="slidenum">
              <a:rPr kumimoji="1" lang="ja-JP" altLang="en-US" smtClean="0"/>
              <a:t>9</a:t>
            </a:fld>
            <a:endParaRPr kumimoji="1" lang="ja-JP" altLang="en-US"/>
          </a:p>
        </p:txBody>
      </p:sp>
    </p:spTree>
    <p:extLst>
      <p:ext uri="{BB962C8B-B14F-4D97-AF65-F5344CB8AC3E}">
        <p14:creationId xmlns:p14="http://schemas.microsoft.com/office/powerpoint/2010/main" val="3521036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dirty="0"/>
              <a:t>AS0 plans three days ahead strategically.</a:t>
            </a:r>
          </a:p>
          <a:p>
            <a:r>
              <a:rPr lang="en" altLang="ja-JP" dirty="0"/>
              <a:t>Tomorrow's capacity goes 50% to top partners, day two gets 30% to mid-tier, day three reserves 20% for exploration. This diversifies risk, maintains all relationships, and ensures stable supply.</a:t>
            </a:r>
          </a:p>
          <a:p>
            <a:r>
              <a:rPr lang="en" altLang="ja-JP" dirty="0"/>
              <a:t>Each day's demand equals net requirements divided by three, ensuring balanced distribution. This forward-looking approach maintains stable operations throughout the game.</a:t>
            </a:r>
          </a:p>
        </p:txBody>
      </p:sp>
      <p:sp>
        <p:nvSpPr>
          <p:cNvPr id="4" name="スライド番号プレースホルダー 3"/>
          <p:cNvSpPr>
            <a:spLocks noGrp="1"/>
          </p:cNvSpPr>
          <p:nvPr>
            <p:ph type="sldNum" sz="quarter" idx="5"/>
          </p:nvPr>
        </p:nvSpPr>
        <p:spPr/>
        <p:txBody>
          <a:bodyPr/>
          <a:lstStyle/>
          <a:p>
            <a:fld id="{D9B64A0A-7384-9F47-9000-9794711F7FF3}" type="slidenum">
              <a:rPr kumimoji="1" lang="ja-JP" altLang="en-US" smtClean="0"/>
              <a:t>10</a:t>
            </a:fld>
            <a:endParaRPr kumimoji="1" lang="ja-JP" altLang="en-US"/>
          </a:p>
        </p:txBody>
      </p:sp>
    </p:spTree>
    <p:extLst>
      <p:ext uri="{BB962C8B-B14F-4D97-AF65-F5344CB8AC3E}">
        <p14:creationId xmlns:p14="http://schemas.microsoft.com/office/powerpoint/2010/main" val="3776313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AS0’</a:t>
            </a:r>
            <a:r>
              <a:rPr lang="en" altLang="ja-JP" dirty="0"/>
              <a:t>s advantages include performance-based evaluation, multi-layered adaptation, efficient optimization, and strategic planning.</a:t>
            </a:r>
          </a:p>
          <a:p>
            <a:r>
              <a:rPr lang="en" altLang="ja-JP" dirty="0"/>
              <a:t>We achieve over 70% production utilization, continuously improving success rates, and rapid market response. The key is combining data-driven certainty with dynamic flexibility.</a:t>
            </a:r>
          </a:p>
          <a:p>
            <a:r>
              <a:rPr lang="en" altLang="ja-JP" dirty="0"/>
              <a:t>AS0 doesn't just react - it learns, adapts, and anticipates. This comprehensive approach sets us apart in competitive SCML environments.</a:t>
            </a:r>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dirty="0"/>
              <a:t>In conclusion, SAT4 represents a new paradigm where trust, adaptation, and optimization create sustainable success. Thank you for your attention. I welcome your questions.</a:t>
            </a:r>
          </a:p>
          <a:p>
            <a:endParaRPr kumimoji="1" lang="ja-JP" altLang="en-US"/>
          </a:p>
        </p:txBody>
      </p:sp>
      <p:sp>
        <p:nvSpPr>
          <p:cNvPr id="4" name="スライド番号プレースホルダー 3"/>
          <p:cNvSpPr>
            <a:spLocks noGrp="1"/>
          </p:cNvSpPr>
          <p:nvPr>
            <p:ph type="sldNum" sz="quarter" idx="5"/>
          </p:nvPr>
        </p:nvSpPr>
        <p:spPr/>
        <p:txBody>
          <a:bodyPr/>
          <a:lstStyle/>
          <a:p>
            <a:fld id="{D9B64A0A-7384-9F47-9000-9794711F7FF3}" type="slidenum">
              <a:rPr kumimoji="1" lang="ja-JP" altLang="en-US" smtClean="0"/>
              <a:t>11</a:t>
            </a:fld>
            <a:endParaRPr kumimoji="1" lang="ja-JP" altLang="en-US"/>
          </a:p>
        </p:txBody>
      </p:sp>
    </p:spTree>
    <p:extLst>
      <p:ext uri="{BB962C8B-B14F-4D97-AF65-F5344CB8AC3E}">
        <p14:creationId xmlns:p14="http://schemas.microsoft.com/office/powerpoint/2010/main" val="561814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3BC091-C77F-2725-ABCA-BA456E9776FD}"/>
              </a:ext>
            </a:extLst>
          </p:cNvPr>
          <p:cNvSpPr>
            <a:spLocks noGrp="1"/>
          </p:cNvSpPr>
          <p:nvPr>
            <p:ph type="ctrTitle"/>
          </p:nvPr>
        </p:nvSpPr>
        <p:spPr>
          <a:xfrm>
            <a:off x="1524000" y="1483529"/>
            <a:ext cx="9144000" cy="2387600"/>
          </a:xfrm>
          <a:prstGeom prst="rect">
            <a:avLst/>
          </a:prstGeom>
        </p:spPr>
        <p:txBody>
          <a:bodyPr anchor="b"/>
          <a:lstStyle>
            <a:lvl1pPr algn="ctr">
              <a:defRPr sz="6000">
                <a:latin typeface="Meiryo" panose="020B0604030504040204" pitchFamily="34" charset="-128"/>
                <a:ea typeface="Meiryo" panose="020B0604030504040204" pitchFamily="34" charset="-128"/>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E04594A-538D-2570-5960-9482ACE20A8C}"/>
              </a:ext>
            </a:extLst>
          </p:cNvPr>
          <p:cNvSpPr>
            <a:spLocks noGrp="1"/>
          </p:cNvSpPr>
          <p:nvPr>
            <p:ph type="subTitle" idx="1"/>
          </p:nvPr>
        </p:nvSpPr>
        <p:spPr>
          <a:xfrm>
            <a:off x="1524000" y="3989718"/>
            <a:ext cx="9144000" cy="101718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3C5E572-3A45-E37F-3EF1-009C6D5D3F52}"/>
              </a:ext>
            </a:extLst>
          </p:cNvPr>
          <p:cNvSpPr>
            <a:spLocks noGrp="1"/>
          </p:cNvSpPr>
          <p:nvPr>
            <p:ph type="dt" sz="half" idx="10"/>
          </p:nvPr>
        </p:nvSpPr>
        <p:spPr>
          <a:xfrm>
            <a:off x="838200" y="6356350"/>
            <a:ext cx="2743200" cy="365125"/>
          </a:xfrm>
          <a:prstGeom prst="rect">
            <a:avLst/>
          </a:prstGeom>
        </p:spPr>
        <p:txBody>
          <a:bodyPr/>
          <a:lstStyle/>
          <a:p>
            <a:fld id="{C5004E1E-0E16-E748-A100-50B7CE538F55}" type="datetime1">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6BF99ED0-F782-D06C-9D74-A5C1B498523D}"/>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20662F1-6AF5-7C2E-0088-C47E10ACC461}"/>
              </a:ext>
            </a:extLst>
          </p:cNvPr>
          <p:cNvSpPr>
            <a:spLocks noGrp="1"/>
          </p:cNvSpPr>
          <p:nvPr>
            <p:ph type="sldNum" sz="quarter" idx="12"/>
          </p:nvPr>
        </p:nvSpPr>
        <p:spPr>
          <a:xfrm>
            <a:off x="9369287" y="102870"/>
            <a:ext cx="2743200" cy="365125"/>
          </a:xfrm>
          <a:prstGeom prst="rect">
            <a:avLst/>
          </a:prstGeom>
        </p:spPr>
        <p:txBody>
          <a:bodyPr/>
          <a:lstStyle>
            <a:lvl1pPr>
              <a:defRPr sz="2400"/>
            </a:lvl1pPr>
          </a:lstStyle>
          <a:p>
            <a:fld id="{8AED98AE-505C-8847-913D-B805DEB91EB7}" type="slidenum">
              <a:rPr lang="ja-JP" altLang="en-US" smtClean="0"/>
              <a:pPr/>
              <a:t>‹#›</a:t>
            </a:fld>
            <a:endParaRPr lang="ja-JP" altLang="en-US"/>
          </a:p>
        </p:txBody>
      </p:sp>
      <p:sp>
        <p:nvSpPr>
          <p:cNvPr id="7" name="テキスト ボックス 6">
            <a:extLst>
              <a:ext uri="{FF2B5EF4-FFF2-40B4-BE49-F238E27FC236}">
                <a16:creationId xmlns:a16="http://schemas.microsoft.com/office/drawing/2014/main" id="{1675E03B-AEA9-A39E-739A-F93F9D5FF207}"/>
              </a:ext>
            </a:extLst>
          </p:cNvPr>
          <p:cNvSpPr txBox="1"/>
          <p:nvPr userDrawn="1"/>
        </p:nvSpPr>
        <p:spPr>
          <a:xfrm>
            <a:off x="3958683" y="6590371"/>
            <a:ext cx="184731" cy="369332"/>
          </a:xfrm>
          <a:prstGeom prst="rect">
            <a:avLst/>
          </a:prstGeom>
          <a:noFill/>
        </p:spPr>
        <p:txBody>
          <a:bodyPr wrap="none" rtlCol="0">
            <a:spAutoFit/>
          </a:bodyPr>
          <a:lstStyle/>
          <a:p>
            <a:endParaRPr kumimoji="1" lang="ja-JP" altLang="en-US"/>
          </a:p>
        </p:txBody>
      </p:sp>
    </p:spTree>
    <p:extLst>
      <p:ext uri="{BB962C8B-B14F-4D97-AF65-F5344CB8AC3E}">
        <p14:creationId xmlns:p14="http://schemas.microsoft.com/office/powerpoint/2010/main" val="4205831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6455AF-F8FD-DAC8-B730-49B58C2247B1}"/>
              </a:ext>
            </a:extLst>
          </p:cNvPr>
          <p:cNvSpPr>
            <a:spLocks noGrp="1"/>
          </p:cNvSpPr>
          <p:nvPr>
            <p:ph type="title"/>
          </p:nvPr>
        </p:nvSpPr>
        <p:spPr>
          <a:xfrm>
            <a:off x="274320" y="26798"/>
            <a:ext cx="11631168" cy="1031981"/>
          </a:xfrm>
          <a:prstGeom prst="rect">
            <a:avLst/>
          </a:prstGeom>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0A2F138-2552-ED45-EAE6-0519E8CD539E}"/>
              </a:ext>
            </a:extLst>
          </p:cNvPr>
          <p:cNvSpPr>
            <a:spLocks noGrp="1"/>
          </p:cNvSpPr>
          <p:nvPr>
            <p:ph type="body" orient="vert" idx="1"/>
          </p:nvPr>
        </p:nvSpPr>
        <p:spPr>
          <a:xfrm>
            <a:off x="274320" y="1082515"/>
            <a:ext cx="11631168" cy="5748687"/>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C0120CA-21B5-13F2-BDBB-EBB3C06D3362}"/>
              </a:ext>
            </a:extLst>
          </p:cNvPr>
          <p:cNvSpPr>
            <a:spLocks noGrp="1"/>
          </p:cNvSpPr>
          <p:nvPr>
            <p:ph type="dt" sz="half" idx="10"/>
          </p:nvPr>
        </p:nvSpPr>
        <p:spPr>
          <a:xfrm>
            <a:off x="838200" y="6356350"/>
            <a:ext cx="2743200" cy="365125"/>
          </a:xfrm>
          <a:prstGeom prst="rect">
            <a:avLst/>
          </a:prstGeom>
        </p:spPr>
        <p:txBody>
          <a:bodyPr/>
          <a:lstStyle/>
          <a:p>
            <a:fld id="{3876766C-307B-B443-87FA-679766E40D8A}" type="datetime1">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F8127547-9242-92F8-5C0A-308983D6FBAA}"/>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C3547F-7374-3D83-5D46-4C17DEAE941E}"/>
              </a:ext>
            </a:extLst>
          </p:cNvPr>
          <p:cNvSpPr>
            <a:spLocks noGrp="1"/>
          </p:cNvSpPr>
          <p:nvPr>
            <p:ph type="sldNum" sz="quarter" idx="12"/>
          </p:nvPr>
        </p:nvSpPr>
        <p:spPr>
          <a:xfrm>
            <a:off x="9448800" y="6466077"/>
            <a:ext cx="2743200" cy="365125"/>
          </a:xfrm>
          <a:prstGeom prst="rect">
            <a:avLst/>
          </a:prstGeom>
        </p:spPr>
        <p:txBody>
          <a:bodyPr/>
          <a:lstStyle/>
          <a:p>
            <a:fld id="{8AED98AE-505C-8847-913D-B805DEB91EB7}" type="slidenum">
              <a:rPr kumimoji="1" lang="ja-JP" altLang="en-US" smtClean="0"/>
              <a:t>‹#›</a:t>
            </a:fld>
            <a:endParaRPr kumimoji="1" lang="ja-JP" altLang="en-US"/>
          </a:p>
        </p:txBody>
      </p:sp>
    </p:spTree>
    <p:extLst>
      <p:ext uri="{BB962C8B-B14F-4D97-AF65-F5344CB8AC3E}">
        <p14:creationId xmlns:p14="http://schemas.microsoft.com/office/powerpoint/2010/main" val="375098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85526B8-B7B2-A039-98A3-12945BDBFC1C}"/>
              </a:ext>
            </a:extLst>
          </p:cNvPr>
          <p:cNvSpPr>
            <a:spLocks noGrp="1"/>
          </p:cNvSpPr>
          <p:nvPr>
            <p:ph type="title" orient="vert"/>
          </p:nvPr>
        </p:nvSpPr>
        <p:spPr>
          <a:xfrm>
            <a:off x="8724900" y="365125"/>
            <a:ext cx="2628900" cy="5811838"/>
          </a:xfrm>
          <a:prstGeom prst="rect">
            <a:avLst/>
          </a:prstGeo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57C0A7B-47D2-62D1-3871-D72AA13C7F4A}"/>
              </a:ext>
            </a:extLst>
          </p:cNvPr>
          <p:cNvSpPr>
            <a:spLocks noGrp="1"/>
          </p:cNvSpPr>
          <p:nvPr>
            <p:ph type="body" orient="vert" idx="1"/>
          </p:nvPr>
        </p:nvSpPr>
        <p:spPr>
          <a:xfrm>
            <a:off x="838200" y="365125"/>
            <a:ext cx="7734300" cy="5811838"/>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A16C617-D7DD-2A3F-73B9-DF2970DEB47A}"/>
              </a:ext>
            </a:extLst>
          </p:cNvPr>
          <p:cNvSpPr>
            <a:spLocks noGrp="1"/>
          </p:cNvSpPr>
          <p:nvPr>
            <p:ph type="dt" sz="half" idx="10"/>
          </p:nvPr>
        </p:nvSpPr>
        <p:spPr>
          <a:xfrm>
            <a:off x="838200" y="6356350"/>
            <a:ext cx="2743200" cy="365125"/>
          </a:xfrm>
          <a:prstGeom prst="rect">
            <a:avLst/>
          </a:prstGeom>
        </p:spPr>
        <p:txBody>
          <a:bodyPr/>
          <a:lstStyle/>
          <a:p>
            <a:fld id="{9D36CE1C-C3C5-A24A-B555-553CC3AEF459}" type="datetime1">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38900D90-C15A-0F35-94B4-4D9E1FE735BE}"/>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2BC28BA-DB73-F546-441A-CFE9DBB7AD73}"/>
              </a:ext>
            </a:extLst>
          </p:cNvPr>
          <p:cNvSpPr>
            <a:spLocks noGrp="1"/>
          </p:cNvSpPr>
          <p:nvPr>
            <p:ph type="sldNum" sz="quarter" idx="12"/>
          </p:nvPr>
        </p:nvSpPr>
        <p:spPr>
          <a:xfrm>
            <a:off x="9448800" y="6466077"/>
            <a:ext cx="2743200" cy="365125"/>
          </a:xfrm>
          <a:prstGeom prst="rect">
            <a:avLst/>
          </a:prstGeom>
        </p:spPr>
        <p:txBody>
          <a:bodyPr/>
          <a:lstStyle/>
          <a:p>
            <a:fld id="{8AED98AE-505C-8847-913D-B805DEB91EB7}" type="slidenum">
              <a:rPr kumimoji="1" lang="ja-JP" altLang="en-US" smtClean="0"/>
              <a:t>‹#›</a:t>
            </a:fld>
            <a:endParaRPr kumimoji="1" lang="ja-JP" altLang="en-US"/>
          </a:p>
        </p:txBody>
      </p:sp>
    </p:spTree>
    <p:extLst>
      <p:ext uri="{BB962C8B-B14F-4D97-AF65-F5344CB8AC3E}">
        <p14:creationId xmlns:p14="http://schemas.microsoft.com/office/powerpoint/2010/main" val="4003738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22ABAA-8DCA-EF2E-CBCD-D0A4B467C034}"/>
              </a:ext>
            </a:extLst>
          </p:cNvPr>
          <p:cNvSpPr>
            <a:spLocks noGrp="1"/>
          </p:cNvSpPr>
          <p:nvPr>
            <p:ph type="title"/>
          </p:nvPr>
        </p:nvSpPr>
        <p:spPr>
          <a:xfrm>
            <a:off x="274320" y="119384"/>
            <a:ext cx="11631168" cy="1026992"/>
          </a:xfrm>
          <a:prstGeom prst="rect">
            <a:avLst/>
          </a:prstGeom>
        </p:spPr>
        <p:txBody>
          <a:bodyPr>
            <a:normAutofit/>
          </a:bodyPr>
          <a:lstStyle>
            <a:lvl1pPr algn="l">
              <a:defRPr sz="3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AFA6412-2440-8374-5FA1-96AE20FFF6EF}"/>
              </a:ext>
            </a:extLst>
          </p:cNvPr>
          <p:cNvSpPr>
            <a:spLocks noGrp="1"/>
          </p:cNvSpPr>
          <p:nvPr>
            <p:ph idx="1" hasCustomPrompt="1"/>
          </p:nvPr>
        </p:nvSpPr>
        <p:spPr>
          <a:xfrm>
            <a:off x="274320" y="1000125"/>
            <a:ext cx="11631168" cy="5831078"/>
          </a:xfrm>
          <a:prstGeom prst="rect">
            <a:avLst/>
          </a:prstGeom>
        </p:spPr>
        <p:txBody>
          <a:bodyPr/>
          <a:lstStyle>
            <a:lvl1pPr>
              <a:buSzPct val="90000"/>
              <a:defRPr sz="2800"/>
            </a:lvl1pPr>
            <a:lvl2pPr>
              <a:buSzPct val="90000"/>
              <a:defRPr sz="2400"/>
            </a:lvl2pPr>
            <a:lvl3pPr>
              <a:buSzPct val="90000"/>
              <a:defRPr sz="2000"/>
            </a:lvl3pPr>
            <a:lvl4pPr marL="1600200" indent="-228600">
              <a:lnSpc>
                <a:spcPct val="120000"/>
              </a:lnSpc>
              <a:buSzPct val="90000"/>
              <a:buFont typeface="Wingdings" pitchFamily="2" charset="2"/>
              <a:buChar char="Ø"/>
              <a:defRPr sz="1800" b="0" i="0">
                <a:latin typeface="Hiragino Sans W3" panose="020B0400000000000000" pitchFamily="34" charset="-128"/>
                <a:ea typeface="Hiragino Sans W3" panose="020B0400000000000000" pitchFamily="34" charset="-128"/>
              </a:defRPr>
            </a:lvl4pPr>
            <a:lvl5pPr>
              <a:lnSpc>
                <a:spcPct val="120000"/>
              </a:lnSpc>
              <a:buSzPct val="90000"/>
              <a:defRPr sz="1600" b="0" i="0">
                <a:latin typeface="Hiragino Sans W3" panose="020B0400000000000000" pitchFamily="34" charset="-128"/>
                <a:ea typeface="Hiragino Sans W3" panose="020B0400000000000000" pitchFamily="34" charset="-128"/>
              </a:defRPr>
            </a:lvl5pPr>
          </a:lstStyle>
          <a:p>
            <a:pPr lvl="0"/>
            <a:r>
              <a:rPr kumimoji="1" lang="en-US" altLang="ja-JP" dirty="0"/>
              <a:t> </a:t>
            </a:r>
            <a:r>
              <a:rPr kumimoji="1" lang="ja-JP" altLang="en-US"/>
              <a:t>マスター テキストの書式設定</a:t>
            </a:r>
          </a:p>
          <a:p>
            <a:pPr lvl="1"/>
            <a:r>
              <a:rPr kumimoji="1" lang="en-US" altLang="ja-JP" dirty="0"/>
              <a:t> </a:t>
            </a:r>
            <a:r>
              <a:rPr kumimoji="1" lang="ja-JP" altLang="en-US"/>
              <a:t>第 </a:t>
            </a:r>
            <a:r>
              <a:rPr kumimoji="1" lang="en-US" altLang="ja-JP" dirty="0"/>
              <a:t>2 </a:t>
            </a:r>
            <a:r>
              <a:rPr kumimoji="1" lang="ja-JP" altLang="en-US"/>
              <a:t>レベル</a:t>
            </a:r>
          </a:p>
          <a:p>
            <a:pPr lvl="2"/>
            <a:r>
              <a:rPr kumimoji="1" lang="en-US" altLang="ja-JP" dirty="0"/>
              <a:t> </a:t>
            </a:r>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EE31DA19-900C-1DD3-1FAA-7AE1C6A495F9}"/>
              </a:ext>
            </a:extLst>
          </p:cNvPr>
          <p:cNvSpPr>
            <a:spLocks noGrp="1"/>
          </p:cNvSpPr>
          <p:nvPr>
            <p:ph type="dt" sz="half" idx="10"/>
          </p:nvPr>
        </p:nvSpPr>
        <p:spPr>
          <a:xfrm>
            <a:off x="838200" y="6356350"/>
            <a:ext cx="2743200" cy="365125"/>
          </a:xfrm>
          <a:prstGeom prst="rect">
            <a:avLst/>
          </a:prstGeom>
        </p:spPr>
        <p:txBody>
          <a:bodyPr/>
          <a:lstStyle/>
          <a:p>
            <a:fld id="{C6169D73-F1AA-4F44-9B76-4B27D198BCC0}" type="datetime1">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5DBB5171-71EA-92CC-F255-793D17334463}"/>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7891E45-4280-A5B0-88F4-11CBB9879165}"/>
              </a:ext>
            </a:extLst>
          </p:cNvPr>
          <p:cNvSpPr>
            <a:spLocks noGrp="1"/>
          </p:cNvSpPr>
          <p:nvPr>
            <p:ph type="sldNum" sz="quarter" idx="12"/>
          </p:nvPr>
        </p:nvSpPr>
        <p:spPr>
          <a:xfrm>
            <a:off x="9448800" y="26798"/>
            <a:ext cx="2743200" cy="365125"/>
          </a:xfrm>
          <a:prstGeom prst="rect">
            <a:avLst/>
          </a:prstGeom>
        </p:spPr>
        <p:txBody>
          <a:bodyPr/>
          <a:lstStyle>
            <a:lvl1pPr>
              <a:defRPr sz="2400"/>
            </a:lvl1pPr>
          </a:lstStyle>
          <a:p>
            <a:fld id="{8AED98AE-505C-8847-913D-B805DEB91EB7}" type="slidenum">
              <a:rPr lang="ja-JP" altLang="en-US" smtClean="0"/>
              <a:pPr/>
              <a:t>‹#›</a:t>
            </a:fld>
            <a:endParaRPr lang="ja-JP" altLang="en-US"/>
          </a:p>
        </p:txBody>
      </p:sp>
    </p:spTree>
    <p:extLst>
      <p:ext uri="{BB962C8B-B14F-4D97-AF65-F5344CB8AC3E}">
        <p14:creationId xmlns:p14="http://schemas.microsoft.com/office/powerpoint/2010/main" val="197980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A5F9AB-5315-B12B-B918-A3A8BDEAA2B7}"/>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1C5AACA-37F5-164D-046B-51A55B7DA11F}"/>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8EECC22-2BD8-E3B2-B362-8B49DD83B5C8}"/>
              </a:ext>
            </a:extLst>
          </p:cNvPr>
          <p:cNvSpPr>
            <a:spLocks noGrp="1"/>
          </p:cNvSpPr>
          <p:nvPr>
            <p:ph type="dt" sz="half" idx="10"/>
          </p:nvPr>
        </p:nvSpPr>
        <p:spPr>
          <a:xfrm>
            <a:off x="838200" y="6356350"/>
            <a:ext cx="2743200" cy="365125"/>
          </a:xfrm>
          <a:prstGeom prst="rect">
            <a:avLst/>
          </a:prstGeom>
        </p:spPr>
        <p:txBody>
          <a:bodyPr/>
          <a:lstStyle/>
          <a:p>
            <a:fld id="{2CDEB09D-7315-AB4D-8982-78F08FD31AED}" type="datetime1">
              <a:rPr kumimoji="1" lang="ja-JP" altLang="en-US" smtClean="0"/>
              <a:t>2025/8/21</a:t>
            </a:fld>
            <a:endParaRPr kumimoji="1" lang="ja-JP" altLang="en-US"/>
          </a:p>
        </p:txBody>
      </p:sp>
      <p:sp>
        <p:nvSpPr>
          <p:cNvPr id="5" name="フッター プレースホルダー 4">
            <a:extLst>
              <a:ext uri="{FF2B5EF4-FFF2-40B4-BE49-F238E27FC236}">
                <a16:creationId xmlns:a16="http://schemas.microsoft.com/office/drawing/2014/main" id="{A7D941C1-62EA-BE7C-3CBF-5AC9B7727642}"/>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E003761-5492-0C49-551D-72D835440E7E}"/>
              </a:ext>
            </a:extLst>
          </p:cNvPr>
          <p:cNvSpPr>
            <a:spLocks noGrp="1"/>
          </p:cNvSpPr>
          <p:nvPr>
            <p:ph type="sldNum" sz="quarter" idx="12"/>
          </p:nvPr>
        </p:nvSpPr>
        <p:spPr>
          <a:xfrm>
            <a:off x="9448800" y="6466077"/>
            <a:ext cx="2743200" cy="365125"/>
          </a:xfrm>
          <a:prstGeom prst="rect">
            <a:avLst/>
          </a:prstGeom>
        </p:spPr>
        <p:txBody>
          <a:bodyPr/>
          <a:lstStyle/>
          <a:p>
            <a:fld id="{8AED98AE-505C-8847-913D-B805DEB91EB7}" type="slidenum">
              <a:rPr kumimoji="1" lang="ja-JP" altLang="en-US" smtClean="0"/>
              <a:t>‹#›</a:t>
            </a:fld>
            <a:endParaRPr kumimoji="1" lang="ja-JP" altLang="en-US"/>
          </a:p>
        </p:txBody>
      </p:sp>
    </p:spTree>
    <p:extLst>
      <p:ext uri="{BB962C8B-B14F-4D97-AF65-F5344CB8AC3E}">
        <p14:creationId xmlns:p14="http://schemas.microsoft.com/office/powerpoint/2010/main" val="331349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70155E-F9D9-5658-8149-119D87722836}"/>
              </a:ext>
            </a:extLst>
          </p:cNvPr>
          <p:cNvSpPr>
            <a:spLocks noGrp="1"/>
          </p:cNvSpPr>
          <p:nvPr>
            <p:ph type="title"/>
          </p:nvPr>
        </p:nvSpPr>
        <p:spPr>
          <a:xfrm>
            <a:off x="274320" y="26798"/>
            <a:ext cx="11631168" cy="1031981"/>
          </a:xfrm>
          <a:prstGeom prst="rect">
            <a:avLst/>
          </a:prstGeom>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96AF803-00F4-1112-A4A6-95127D3F1607}"/>
              </a:ext>
            </a:extLst>
          </p:cNvPr>
          <p:cNvSpPr>
            <a:spLocks noGrp="1"/>
          </p:cNvSpPr>
          <p:nvPr>
            <p:ph sz="half" idx="1"/>
          </p:nvPr>
        </p:nvSpPr>
        <p:spPr>
          <a:xfrm>
            <a:off x="838200" y="1825625"/>
            <a:ext cx="5181600"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76540A9-0FDF-FE30-32A4-9258FD520CB1}"/>
              </a:ext>
            </a:extLst>
          </p:cNvPr>
          <p:cNvSpPr>
            <a:spLocks noGrp="1"/>
          </p:cNvSpPr>
          <p:nvPr>
            <p:ph sz="half" idx="2"/>
          </p:nvPr>
        </p:nvSpPr>
        <p:spPr>
          <a:xfrm>
            <a:off x="6172200" y="1825625"/>
            <a:ext cx="5181600"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025E00D-729C-DB7D-8E63-CF1A866F6BB7}"/>
              </a:ext>
            </a:extLst>
          </p:cNvPr>
          <p:cNvSpPr>
            <a:spLocks noGrp="1"/>
          </p:cNvSpPr>
          <p:nvPr>
            <p:ph type="dt" sz="half" idx="10"/>
          </p:nvPr>
        </p:nvSpPr>
        <p:spPr>
          <a:xfrm>
            <a:off x="838200" y="6356350"/>
            <a:ext cx="2743200" cy="365125"/>
          </a:xfrm>
          <a:prstGeom prst="rect">
            <a:avLst/>
          </a:prstGeom>
        </p:spPr>
        <p:txBody>
          <a:bodyPr/>
          <a:lstStyle/>
          <a:p>
            <a:fld id="{DF3E85BC-0966-5545-AA63-D359052B0DFF}" type="datetime1">
              <a:rPr kumimoji="1" lang="ja-JP" altLang="en-US" smtClean="0"/>
              <a:t>2025/8/21</a:t>
            </a:fld>
            <a:endParaRPr kumimoji="1" lang="ja-JP" altLang="en-US"/>
          </a:p>
        </p:txBody>
      </p:sp>
      <p:sp>
        <p:nvSpPr>
          <p:cNvPr id="6" name="フッター プレースホルダー 5">
            <a:extLst>
              <a:ext uri="{FF2B5EF4-FFF2-40B4-BE49-F238E27FC236}">
                <a16:creationId xmlns:a16="http://schemas.microsoft.com/office/drawing/2014/main" id="{F2133F16-FACD-50F5-D2C8-5B3EC24322DC}"/>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525592A-1940-B1F8-2328-A91B279F3857}"/>
              </a:ext>
            </a:extLst>
          </p:cNvPr>
          <p:cNvSpPr>
            <a:spLocks noGrp="1"/>
          </p:cNvSpPr>
          <p:nvPr>
            <p:ph type="sldNum" sz="quarter" idx="12"/>
          </p:nvPr>
        </p:nvSpPr>
        <p:spPr>
          <a:xfrm>
            <a:off x="9448800" y="6466077"/>
            <a:ext cx="2743200" cy="365125"/>
          </a:xfrm>
          <a:prstGeom prst="rect">
            <a:avLst/>
          </a:prstGeom>
        </p:spPr>
        <p:txBody>
          <a:bodyPr/>
          <a:lstStyle/>
          <a:p>
            <a:fld id="{8AED98AE-505C-8847-913D-B805DEB91EB7}" type="slidenum">
              <a:rPr kumimoji="1" lang="ja-JP" altLang="en-US" smtClean="0"/>
              <a:t>‹#›</a:t>
            </a:fld>
            <a:endParaRPr kumimoji="1" lang="ja-JP" altLang="en-US"/>
          </a:p>
        </p:txBody>
      </p:sp>
    </p:spTree>
    <p:extLst>
      <p:ext uri="{BB962C8B-B14F-4D97-AF65-F5344CB8AC3E}">
        <p14:creationId xmlns:p14="http://schemas.microsoft.com/office/powerpoint/2010/main" val="261395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EB5CB7-319F-B800-6A89-D5B839CC1755}"/>
              </a:ext>
            </a:extLst>
          </p:cNvPr>
          <p:cNvSpPr>
            <a:spLocks noGrp="1"/>
          </p:cNvSpPr>
          <p:nvPr>
            <p:ph type="title"/>
          </p:nvPr>
        </p:nvSpPr>
        <p:spPr>
          <a:xfrm>
            <a:off x="839788" y="365125"/>
            <a:ext cx="10515600" cy="1325563"/>
          </a:xfrm>
          <a:prstGeom prst="rect">
            <a:avLst/>
          </a:prstGeo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A14700B-90A4-9D5E-5E75-F101B6D3C6C3}"/>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D059C92-15C6-7FB5-2E3C-13EE1EE9FEA4}"/>
              </a:ext>
            </a:extLst>
          </p:cNvPr>
          <p:cNvSpPr>
            <a:spLocks noGrp="1"/>
          </p:cNvSpPr>
          <p:nvPr>
            <p:ph sz="half" idx="2"/>
          </p:nvPr>
        </p:nvSpPr>
        <p:spPr>
          <a:xfrm>
            <a:off x="839788" y="2505075"/>
            <a:ext cx="5157787" cy="368458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38CCAD6-9D1E-6ED3-E45A-91E2E0B5CB9F}"/>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7F71D3B-9886-6DED-CB78-C1B13E4DA0B8}"/>
              </a:ext>
            </a:extLst>
          </p:cNvPr>
          <p:cNvSpPr>
            <a:spLocks noGrp="1"/>
          </p:cNvSpPr>
          <p:nvPr>
            <p:ph sz="quarter" idx="4"/>
          </p:nvPr>
        </p:nvSpPr>
        <p:spPr>
          <a:xfrm>
            <a:off x="6172200" y="2505075"/>
            <a:ext cx="5183188" cy="368458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5373230-2A0D-CA21-419A-56D623D75790}"/>
              </a:ext>
            </a:extLst>
          </p:cNvPr>
          <p:cNvSpPr>
            <a:spLocks noGrp="1"/>
          </p:cNvSpPr>
          <p:nvPr>
            <p:ph type="dt" sz="half" idx="10"/>
          </p:nvPr>
        </p:nvSpPr>
        <p:spPr>
          <a:xfrm>
            <a:off x="838200" y="6356350"/>
            <a:ext cx="2743200" cy="365125"/>
          </a:xfrm>
          <a:prstGeom prst="rect">
            <a:avLst/>
          </a:prstGeom>
        </p:spPr>
        <p:txBody>
          <a:bodyPr/>
          <a:lstStyle/>
          <a:p>
            <a:fld id="{98D85392-08CB-A745-BA98-31BBB4FDB45F}" type="datetime1">
              <a:rPr kumimoji="1" lang="ja-JP" altLang="en-US" smtClean="0"/>
              <a:t>2025/8/21</a:t>
            </a:fld>
            <a:endParaRPr kumimoji="1" lang="ja-JP" altLang="en-US"/>
          </a:p>
        </p:txBody>
      </p:sp>
      <p:sp>
        <p:nvSpPr>
          <p:cNvPr id="8" name="フッター プレースホルダー 7">
            <a:extLst>
              <a:ext uri="{FF2B5EF4-FFF2-40B4-BE49-F238E27FC236}">
                <a16:creationId xmlns:a16="http://schemas.microsoft.com/office/drawing/2014/main" id="{C80A4BF8-CF0A-7431-2914-CE902F7D1021}"/>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E449D68-80DB-A2CB-DE9A-725796F6B9EF}"/>
              </a:ext>
            </a:extLst>
          </p:cNvPr>
          <p:cNvSpPr>
            <a:spLocks noGrp="1"/>
          </p:cNvSpPr>
          <p:nvPr>
            <p:ph type="sldNum" sz="quarter" idx="12"/>
          </p:nvPr>
        </p:nvSpPr>
        <p:spPr>
          <a:xfrm>
            <a:off x="9448800" y="6466077"/>
            <a:ext cx="2743200" cy="365125"/>
          </a:xfrm>
          <a:prstGeom prst="rect">
            <a:avLst/>
          </a:prstGeom>
        </p:spPr>
        <p:txBody>
          <a:bodyPr/>
          <a:lstStyle/>
          <a:p>
            <a:fld id="{8AED98AE-505C-8847-913D-B805DEB91EB7}" type="slidenum">
              <a:rPr kumimoji="1" lang="ja-JP" altLang="en-US" smtClean="0"/>
              <a:t>‹#›</a:t>
            </a:fld>
            <a:endParaRPr kumimoji="1" lang="ja-JP" altLang="en-US"/>
          </a:p>
        </p:txBody>
      </p:sp>
    </p:spTree>
    <p:extLst>
      <p:ext uri="{BB962C8B-B14F-4D97-AF65-F5344CB8AC3E}">
        <p14:creationId xmlns:p14="http://schemas.microsoft.com/office/powerpoint/2010/main" val="223631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9FDD7C-7044-A68E-23E5-1161A8B74DF6}"/>
              </a:ext>
            </a:extLst>
          </p:cNvPr>
          <p:cNvSpPr>
            <a:spLocks noGrp="1"/>
          </p:cNvSpPr>
          <p:nvPr>
            <p:ph type="title"/>
          </p:nvPr>
        </p:nvSpPr>
        <p:spPr>
          <a:xfrm>
            <a:off x="274320" y="26798"/>
            <a:ext cx="11631168" cy="1031981"/>
          </a:xfrm>
          <a:prstGeom prst="rect">
            <a:avLst/>
          </a:prstGeom>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3627F91-C018-A074-DCAC-D86EDEFB6C04}"/>
              </a:ext>
            </a:extLst>
          </p:cNvPr>
          <p:cNvSpPr>
            <a:spLocks noGrp="1"/>
          </p:cNvSpPr>
          <p:nvPr>
            <p:ph type="dt" sz="half" idx="10"/>
          </p:nvPr>
        </p:nvSpPr>
        <p:spPr>
          <a:xfrm>
            <a:off x="838200" y="6356350"/>
            <a:ext cx="2743200" cy="365125"/>
          </a:xfrm>
          <a:prstGeom prst="rect">
            <a:avLst/>
          </a:prstGeom>
        </p:spPr>
        <p:txBody>
          <a:bodyPr/>
          <a:lstStyle/>
          <a:p>
            <a:fld id="{C9A74A75-181A-AC46-8ABF-0433F52AF7B1}" type="datetime1">
              <a:rPr kumimoji="1" lang="ja-JP" altLang="en-US" smtClean="0"/>
              <a:t>2025/8/21</a:t>
            </a:fld>
            <a:endParaRPr kumimoji="1" lang="ja-JP" altLang="en-US"/>
          </a:p>
        </p:txBody>
      </p:sp>
      <p:sp>
        <p:nvSpPr>
          <p:cNvPr id="4" name="フッター プレースホルダー 3">
            <a:extLst>
              <a:ext uri="{FF2B5EF4-FFF2-40B4-BE49-F238E27FC236}">
                <a16:creationId xmlns:a16="http://schemas.microsoft.com/office/drawing/2014/main" id="{8AA6084C-F339-11E3-AED7-1AB79C85ACBA}"/>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92990F0-699A-431A-7189-6ABE27C919DA}"/>
              </a:ext>
            </a:extLst>
          </p:cNvPr>
          <p:cNvSpPr>
            <a:spLocks noGrp="1"/>
          </p:cNvSpPr>
          <p:nvPr>
            <p:ph type="sldNum" sz="quarter" idx="12"/>
          </p:nvPr>
        </p:nvSpPr>
        <p:spPr>
          <a:xfrm>
            <a:off x="9448800" y="6466077"/>
            <a:ext cx="2743200" cy="365125"/>
          </a:xfrm>
          <a:prstGeom prst="rect">
            <a:avLst/>
          </a:prstGeom>
        </p:spPr>
        <p:txBody>
          <a:bodyPr/>
          <a:lstStyle/>
          <a:p>
            <a:fld id="{8AED98AE-505C-8847-913D-B805DEB91EB7}" type="slidenum">
              <a:rPr kumimoji="1" lang="ja-JP" altLang="en-US" smtClean="0"/>
              <a:t>‹#›</a:t>
            </a:fld>
            <a:endParaRPr kumimoji="1" lang="ja-JP" altLang="en-US"/>
          </a:p>
        </p:txBody>
      </p:sp>
    </p:spTree>
    <p:extLst>
      <p:ext uri="{BB962C8B-B14F-4D97-AF65-F5344CB8AC3E}">
        <p14:creationId xmlns:p14="http://schemas.microsoft.com/office/powerpoint/2010/main" val="3527838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2EF1BB6-D744-5797-F01E-35597C851224}"/>
              </a:ext>
            </a:extLst>
          </p:cNvPr>
          <p:cNvSpPr>
            <a:spLocks noGrp="1"/>
          </p:cNvSpPr>
          <p:nvPr>
            <p:ph type="dt" sz="half" idx="10"/>
          </p:nvPr>
        </p:nvSpPr>
        <p:spPr>
          <a:xfrm>
            <a:off x="838200" y="6356350"/>
            <a:ext cx="2743200" cy="365125"/>
          </a:xfrm>
          <a:prstGeom prst="rect">
            <a:avLst/>
          </a:prstGeom>
        </p:spPr>
        <p:txBody>
          <a:bodyPr/>
          <a:lstStyle/>
          <a:p>
            <a:fld id="{46E7482D-B1C9-374C-BD52-C315443ADCF2}" type="datetime1">
              <a:rPr kumimoji="1" lang="ja-JP" altLang="en-US" smtClean="0"/>
              <a:t>2025/8/21</a:t>
            </a:fld>
            <a:endParaRPr kumimoji="1" lang="ja-JP" altLang="en-US"/>
          </a:p>
        </p:txBody>
      </p:sp>
      <p:sp>
        <p:nvSpPr>
          <p:cNvPr id="3" name="フッター プレースホルダー 2">
            <a:extLst>
              <a:ext uri="{FF2B5EF4-FFF2-40B4-BE49-F238E27FC236}">
                <a16:creationId xmlns:a16="http://schemas.microsoft.com/office/drawing/2014/main" id="{63B588AE-8931-6A78-490C-861033E5737F}"/>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10BF609-8E08-EB02-BAC1-DE9104377A2F}"/>
              </a:ext>
            </a:extLst>
          </p:cNvPr>
          <p:cNvSpPr>
            <a:spLocks noGrp="1"/>
          </p:cNvSpPr>
          <p:nvPr>
            <p:ph type="sldNum" sz="quarter" idx="12"/>
          </p:nvPr>
        </p:nvSpPr>
        <p:spPr>
          <a:xfrm>
            <a:off x="9448800" y="6466077"/>
            <a:ext cx="2743200" cy="365125"/>
          </a:xfrm>
          <a:prstGeom prst="rect">
            <a:avLst/>
          </a:prstGeom>
        </p:spPr>
        <p:txBody>
          <a:bodyPr/>
          <a:lstStyle/>
          <a:p>
            <a:fld id="{8AED98AE-505C-8847-913D-B805DEB91EB7}" type="slidenum">
              <a:rPr kumimoji="1" lang="ja-JP" altLang="en-US" smtClean="0"/>
              <a:t>‹#›</a:t>
            </a:fld>
            <a:endParaRPr kumimoji="1" lang="ja-JP" altLang="en-US"/>
          </a:p>
        </p:txBody>
      </p:sp>
    </p:spTree>
    <p:extLst>
      <p:ext uri="{BB962C8B-B14F-4D97-AF65-F5344CB8AC3E}">
        <p14:creationId xmlns:p14="http://schemas.microsoft.com/office/powerpoint/2010/main" val="2800438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C78E20-7911-BF98-9B48-78E560FCF2F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78723C6-01E1-25F0-F026-7CF34D2492C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9E76069-57F5-5B80-DF12-3D4FFF8E0A6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4176687-2306-0435-3DFC-80AF30B7715F}"/>
              </a:ext>
            </a:extLst>
          </p:cNvPr>
          <p:cNvSpPr>
            <a:spLocks noGrp="1"/>
          </p:cNvSpPr>
          <p:nvPr>
            <p:ph type="dt" sz="half" idx="10"/>
          </p:nvPr>
        </p:nvSpPr>
        <p:spPr>
          <a:xfrm>
            <a:off x="838200" y="6356350"/>
            <a:ext cx="2743200" cy="365125"/>
          </a:xfrm>
          <a:prstGeom prst="rect">
            <a:avLst/>
          </a:prstGeom>
        </p:spPr>
        <p:txBody>
          <a:bodyPr/>
          <a:lstStyle/>
          <a:p>
            <a:fld id="{DF6B6B93-E2B3-294E-BA12-DFEF06229E5C}" type="datetime1">
              <a:rPr kumimoji="1" lang="ja-JP" altLang="en-US" smtClean="0"/>
              <a:t>2025/8/21</a:t>
            </a:fld>
            <a:endParaRPr kumimoji="1" lang="ja-JP" altLang="en-US"/>
          </a:p>
        </p:txBody>
      </p:sp>
      <p:sp>
        <p:nvSpPr>
          <p:cNvPr id="6" name="フッター プレースホルダー 5">
            <a:extLst>
              <a:ext uri="{FF2B5EF4-FFF2-40B4-BE49-F238E27FC236}">
                <a16:creationId xmlns:a16="http://schemas.microsoft.com/office/drawing/2014/main" id="{31EC910F-F6FA-2C75-D349-0A84AFE43095}"/>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5A6F595-518C-651A-A367-D7D6BC3CE947}"/>
              </a:ext>
            </a:extLst>
          </p:cNvPr>
          <p:cNvSpPr>
            <a:spLocks noGrp="1"/>
          </p:cNvSpPr>
          <p:nvPr>
            <p:ph type="sldNum" sz="quarter" idx="12"/>
          </p:nvPr>
        </p:nvSpPr>
        <p:spPr>
          <a:xfrm>
            <a:off x="9448800" y="6466077"/>
            <a:ext cx="2743200" cy="365125"/>
          </a:xfrm>
          <a:prstGeom prst="rect">
            <a:avLst/>
          </a:prstGeom>
        </p:spPr>
        <p:txBody>
          <a:bodyPr/>
          <a:lstStyle/>
          <a:p>
            <a:fld id="{8AED98AE-505C-8847-913D-B805DEB91EB7}" type="slidenum">
              <a:rPr kumimoji="1" lang="ja-JP" altLang="en-US" smtClean="0"/>
              <a:t>‹#›</a:t>
            </a:fld>
            <a:endParaRPr kumimoji="1" lang="ja-JP" altLang="en-US"/>
          </a:p>
        </p:txBody>
      </p:sp>
    </p:spTree>
    <p:extLst>
      <p:ext uri="{BB962C8B-B14F-4D97-AF65-F5344CB8AC3E}">
        <p14:creationId xmlns:p14="http://schemas.microsoft.com/office/powerpoint/2010/main" val="3363975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2188DD-9DA6-37BA-A430-50F68E74E4F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629018A-B9E0-BCD7-EF7D-5B9D92842E16}"/>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8BF02834-813A-1D3B-5E55-9091184F9B3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4BC1E24-4EFC-65CA-58AE-94C7E83B5873}"/>
              </a:ext>
            </a:extLst>
          </p:cNvPr>
          <p:cNvSpPr>
            <a:spLocks noGrp="1"/>
          </p:cNvSpPr>
          <p:nvPr>
            <p:ph type="dt" sz="half" idx="10"/>
          </p:nvPr>
        </p:nvSpPr>
        <p:spPr>
          <a:xfrm>
            <a:off x="838200" y="6356350"/>
            <a:ext cx="2743200" cy="365125"/>
          </a:xfrm>
          <a:prstGeom prst="rect">
            <a:avLst/>
          </a:prstGeom>
        </p:spPr>
        <p:txBody>
          <a:bodyPr/>
          <a:lstStyle/>
          <a:p>
            <a:fld id="{3C5221CE-38BA-D648-9A37-94B644450D96}" type="datetime1">
              <a:rPr kumimoji="1" lang="ja-JP" altLang="en-US" smtClean="0"/>
              <a:t>2025/8/21</a:t>
            </a:fld>
            <a:endParaRPr kumimoji="1" lang="ja-JP" altLang="en-US"/>
          </a:p>
        </p:txBody>
      </p:sp>
      <p:sp>
        <p:nvSpPr>
          <p:cNvPr id="6" name="フッター プレースホルダー 5">
            <a:extLst>
              <a:ext uri="{FF2B5EF4-FFF2-40B4-BE49-F238E27FC236}">
                <a16:creationId xmlns:a16="http://schemas.microsoft.com/office/drawing/2014/main" id="{D4D6F9AE-FC03-8F10-E493-2BED6C088737}"/>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BAD2C47-4E6C-543B-080D-E06C82BDB41A}"/>
              </a:ext>
            </a:extLst>
          </p:cNvPr>
          <p:cNvSpPr>
            <a:spLocks noGrp="1"/>
          </p:cNvSpPr>
          <p:nvPr>
            <p:ph type="sldNum" sz="quarter" idx="12"/>
          </p:nvPr>
        </p:nvSpPr>
        <p:spPr>
          <a:xfrm>
            <a:off x="9448800" y="6466077"/>
            <a:ext cx="2743200" cy="365125"/>
          </a:xfrm>
          <a:prstGeom prst="rect">
            <a:avLst/>
          </a:prstGeom>
        </p:spPr>
        <p:txBody>
          <a:bodyPr/>
          <a:lstStyle/>
          <a:p>
            <a:fld id="{8AED98AE-505C-8847-913D-B805DEB91EB7}" type="slidenum">
              <a:rPr kumimoji="1" lang="ja-JP" altLang="en-US" smtClean="0"/>
              <a:t>‹#›</a:t>
            </a:fld>
            <a:endParaRPr kumimoji="1" lang="ja-JP" altLang="en-US"/>
          </a:p>
        </p:txBody>
      </p:sp>
    </p:spTree>
    <p:extLst>
      <p:ext uri="{BB962C8B-B14F-4D97-AF65-F5344CB8AC3E}">
        <p14:creationId xmlns:p14="http://schemas.microsoft.com/office/powerpoint/2010/main" val="3503467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BEBEB">
            <a:alpha val="50000"/>
          </a:srgbClr>
        </a:soli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A18DE64-2AA1-057D-C4CB-C2F3E903805F}"/>
              </a:ext>
            </a:extLst>
          </p:cNvPr>
          <p:cNvSpPr>
            <a:spLocks noGrp="1"/>
          </p:cNvSpPr>
          <p:nvPr>
            <p:ph type="title"/>
          </p:nvPr>
        </p:nvSpPr>
        <p:spPr>
          <a:xfrm>
            <a:off x="274320" y="26798"/>
            <a:ext cx="11631168" cy="1031981"/>
          </a:xfrm>
          <a:prstGeom prst="rect">
            <a:avLst/>
          </a:prstGeom>
          <a:noFill/>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9C08ACA-F4CD-332B-6C3F-9C75D021A7BB}"/>
              </a:ext>
            </a:extLst>
          </p:cNvPr>
          <p:cNvSpPr>
            <a:spLocks noGrp="1"/>
          </p:cNvSpPr>
          <p:nvPr>
            <p:ph type="body" idx="1"/>
          </p:nvPr>
        </p:nvSpPr>
        <p:spPr>
          <a:xfrm>
            <a:off x="274320" y="1082515"/>
            <a:ext cx="11631168" cy="5748687"/>
          </a:xfrm>
          <a:prstGeom prst="rect">
            <a:avLst/>
          </a:prstGeom>
        </p:spPr>
        <p:txBody>
          <a:bodyPr vert="horz" lIns="91440" tIns="45720" rIns="91440" bIns="45720" rtlCol="0">
            <a:normAutofit/>
          </a:bodyPr>
          <a:lstStyle/>
          <a:p>
            <a:pPr lvl="0"/>
            <a:r>
              <a:rPr kumimoji="1" lang="en-US" altLang="ja-JP" dirty="0"/>
              <a:t> </a:t>
            </a:r>
            <a:r>
              <a:rPr kumimoji="1" lang="ja-JP" altLang="en-US"/>
              <a:t>マスター テキストの書式設定</a:t>
            </a:r>
          </a:p>
          <a:p>
            <a:pPr lvl="1"/>
            <a:r>
              <a:rPr kumimoji="1" lang="en-US" altLang="ja-JP" dirty="0"/>
              <a:t> </a:t>
            </a:r>
            <a:r>
              <a:rPr kumimoji="1" lang="ja-JP" altLang="en-US"/>
              <a:t>第 </a:t>
            </a:r>
            <a:r>
              <a:rPr kumimoji="1" lang="en-US" altLang="ja-JP" dirty="0"/>
              <a:t>2 </a:t>
            </a:r>
            <a:r>
              <a:rPr kumimoji="1" lang="ja-JP" altLang="en-US"/>
              <a:t>レベル</a:t>
            </a:r>
          </a:p>
          <a:p>
            <a:pPr lvl="2"/>
            <a:r>
              <a:rPr kumimoji="1" lang="en-US" altLang="ja-JP" dirty="0"/>
              <a:t> </a:t>
            </a:r>
            <a:r>
              <a:rPr kumimoji="1" lang="ja-JP" altLang="en-US"/>
              <a:t>第 </a:t>
            </a:r>
            <a:r>
              <a:rPr kumimoji="1" lang="en-US" altLang="ja-JP" dirty="0"/>
              <a:t>3 </a:t>
            </a:r>
            <a:r>
              <a:rPr kumimoji="1" lang="ja-JP" altLang="en-US"/>
              <a:t>レベル</a:t>
            </a:r>
          </a:p>
        </p:txBody>
      </p:sp>
      <p:sp>
        <p:nvSpPr>
          <p:cNvPr id="6" name="スライド番号プレースホルダー 5">
            <a:extLst>
              <a:ext uri="{FF2B5EF4-FFF2-40B4-BE49-F238E27FC236}">
                <a16:creationId xmlns:a16="http://schemas.microsoft.com/office/drawing/2014/main" id="{2F5350DC-8588-CAD2-1453-B8BDCBE0667F}"/>
              </a:ext>
            </a:extLst>
          </p:cNvPr>
          <p:cNvSpPr>
            <a:spLocks noGrp="1"/>
          </p:cNvSpPr>
          <p:nvPr>
            <p:ph type="sldNum" sz="quarter" idx="4"/>
          </p:nvPr>
        </p:nvSpPr>
        <p:spPr>
          <a:xfrm>
            <a:off x="9448800" y="6466077"/>
            <a:ext cx="2743200" cy="365125"/>
          </a:xfrm>
          <a:prstGeom prst="rect">
            <a:avLst/>
          </a:prstGeom>
        </p:spPr>
        <p:txBody>
          <a:bodyPr vert="horz" lIns="91440" tIns="45720" rIns="91440" bIns="45720" rtlCol="0" anchor="ctr"/>
          <a:lstStyle>
            <a:lvl1pPr algn="r">
              <a:defRPr sz="1200">
                <a:solidFill>
                  <a:schemeClr val="tx1">
                    <a:tint val="75000"/>
                  </a:schemeClr>
                </a:solidFill>
                <a:latin typeface="Segoe UI" panose="020B0502040204020203" pitchFamily="34" charset="0"/>
                <a:ea typeface="Meiryo" panose="020B0604030504040204" pitchFamily="34" charset="-128"/>
                <a:cs typeface="Segoe UI" panose="020B0502040204020203" pitchFamily="34" charset="0"/>
              </a:defRPr>
            </a:lvl1pPr>
          </a:lstStyle>
          <a:p>
            <a:fld id="{8AED98AE-505C-8847-913D-B805DEB91EB7}" type="slidenum">
              <a:rPr lang="ja-JP" altLang="en-US" smtClean="0"/>
              <a:pPr/>
              <a:t>‹#›</a:t>
            </a:fld>
            <a:endParaRPr lang="ja-JP" altLang="en-US"/>
          </a:p>
        </p:txBody>
      </p:sp>
      <p:sp>
        <p:nvSpPr>
          <p:cNvPr id="5" name="正方形/長方形 4">
            <a:extLst>
              <a:ext uri="{FF2B5EF4-FFF2-40B4-BE49-F238E27FC236}">
                <a16:creationId xmlns:a16="http://schemas.microsoft.com/office/drawing/2014/main" id="{D97A07B9-7B7A-F08E-8278-CCA5F488D6FA}"/>
              </a:ext>
            </a:extLst>
          </p:cNvPr>
          <p:cNvSpPr/>
          <p:nvPr userDrawn="1"/>
        </p:nvSpPr>
        <p:spPr>
          <a:xfrm>
            <a:off x="0" y="6489813"/>
            <a:ext cx="12192000" cy="368188"/>
          </a:xfrm>
          <a:prstGeom prst="rect">
            <a:avLst/>
          </a:prstGeom>
          <a:gradFill flip="none" rotWithShape="1">
            <a:gsLst>
              <a:gs pos="0">
                <a:schemeClr val="accent2">
                  <a:lumMod val="5000"/>
                  <a:lumOff val="95000"/>
                </a:schemeClr>
              </a:gs>
              <a:gs pos="24000">
                <a:schemeClr val="accent2">
                  <a:lumMod val="45000"/>
                  <a:lumOff val="55000"/>
                </a:schemeClr>
              </a:gs>
              <a:gs pos="14000">
                <a:schemeClr val="accent2">
                  <a:lumMod val="45000"/>
                  <a:lumOff val="55000"/>
                </a:schemeClr>
              </a:gs>
              <a:gs pos="100000">
                <a:schemeClr val="accent2">
                  <a:lumMod val="7500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5910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3600" b="1" i="0" kern="1200">
          <a:solidFill>
            <a:schemeClr val="bg2">
              <a:lumMod val="25000"/>
            </a:schemeClr>
          </a:solidFill>
          <a:latin typeface="Segoe UI" panose="020B0502040204020203" pitchFamily="34" charset="0"/>
          <a:ea typeface="Meiryo" panose="020B0604030504040204" pitchFamily="34" charset="-128"/>
          <a:cs typeface="Segoe UI" panose="020B0502040204020203" pitchFamily="34" charset="0"/>
        </a:defRPr>
      </a:lvl1pPr>
    </p:titleStyle>
    <p:bodyStyle>
      <a:lvl1pPr marL="228600" indent="-228600" algn="l" defTabSz="914400" rtl="0" eaLnBrk="1" latinLnBrk="0" hangingPunct="1">
        <a:lnSpc>
          <a:spcPct val="120000"/>
        </a:lnSpc>
        <a:spcBef>
          <a:spcPts val="1000"/>
        </a:spcBef>
        <a:buClr>
          <a:schemeClr val="accent4">
            <a:lumMod val="75000"/>
          </a:schemeClr>
        </a:buClr>
        <a:buSzPct val="80000"/>
        <a:buFont typeface="Wingdings" pitchFamily="2" charset="2"/>
        <a:buChar char="n"/>
        <a:defRPr kumimoji="1" sz="2800" b="0" i="0" kern="1200">
          <a:solidFill>
            <a:schemeClr val="tx1">
              <a:lumMod val="75000"/>
              <a:lumOff val="25000"/>
            </a:schemeClr>
          </a:solidFill>
          <a:latin typeface="Segoe UI" panose="020B0502040204020203" pitchFamily="34" charset="0"/>
          <a:ea typeface="Meiryo" panose="020B0604030504040204" pitchFamily="34" charset="-128"/>
          <a:cs typeface="Segoe UI" panose="020B0502040204020203" pitchFamily="34" charset="0"/>
        </a:defRPr>
      </a:lvl1pPr>
      <a:lvl2pPr marL="685800" indent="-228600" algn="l" defTabSz="914400" rtl="0" eaLnBrk="1" latinLnBrk="0" hangingPunct="1">
        <a:lnSpc>
          <a:spcPct val="120000"/>
        </a:lnSpc>
        <a:spcBef>
          <a:spcPts val="500"/>
        </a:spcBef>
        <a:buClr>
          <a:schemeClr val="accent5">
            <a:lumMod val="50000"/>
          </a:schemeClr>
        </a:buClr>
        <a:buSzPct val="80000"/>
        <a:buFont typeface="Wingdings" pitchFamily="2" charset="2"/>
        <a:buChar char="u"/>
        <a:defRPr kumimoji="1" sz="2400" b="0" i="0" kern="1200">
          <a:solidFill>
            <a:schemeClr val="tx1">
              <a:lumMod val="75000"/>
              <a:lumOff val="25000"/>
            </a:schemeClr>
          </a:solidFill>
          <a:latin typeface="Segoe UI" panose="020B0502040204020203" pitchFamily="34" charset="0"/>
          <a:ea typeface="Meiryo" panose="020B0604030504040204" pitchFamily="34" charset="-128"/>
          <a:cs typeface="Segoe UI" panose="020B0502040204020203" pitchFamily="34" charset="0"/>
        </a:defRPr>
      </a:lvl2pPr>
      <a:lvl3pPr marL="1143000" indent="-228600" algn="l" defTabSz="914400" rtl="0" eaLnBrk="1" latinLnBrk="0" hangingPunct="1">
        <a:lnSpc>
          <a:spcPct val="120000"/>
        </a:lnSpc>
        <a:spcBef>
          <a:spcPts val="500"/>
        </a:spcBef>
        <a:buClr>
          <a:schemeClr val="accent2">
            <a:lumMod val="75000"/>
          </a:schemeClr>
        </a:buClr>
        <a:buSzPct val="80000"/>
        <a:buFont typeface="Wingdings" pitchFamily="2" charset="2"/>
        <a:buChar char="l"/>
        <a:defRPr kumimoji="1" sz="2000" b="0" i="0" kern="1200">
          <a:solidFill>
            <a:schemeClr val="tx1">
              <a:lumMod val="75000"/>
              <a:lumOff val="25000"/>
            </a:schemeClr>
          </a:solidFill>
          <a:latin typeface="Segoe UI" panose="020B0502040204020203" pitchFamily="34" charset="0"/>
          <a:ea typeface="Meiryo" panose="020B0604030504040204" pitchFamily="34" charset="-128"/>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674FB4-BBDA-41FD-513C-5AE0A553D72F}"/>
              </a:ext>
            </a:extLst>
          </p:cNvPr>
          <p:cNvSpPr>
            <a:spLocks noGrp="1"/>
          </p:cNvSpPr>
          <p:nvPr>
            <p:ph type="ctrTitle"/>
          </p:nvPr>
        </p:nvSpPr>
        <p:spPr>
          <a:xfrm>
            <a:off x="1524000" y="826488"/>
            <a:ext cx="9144000" cy="2387600"/>
          </a:xfrm>
        </p:spPr>
        <p:txBody>
          <a:bodyPr/>
          <a:lstStyle/>
          <a:p>
            <a:r>
              <a:rPr kumimoji="1" lang="en-US" altLang="ja-JP" dirty="0"/>
              <a:t>Strategy o</a:t>
            </a:r>
            <a:r>
              <a:rPr lang="en-US" altLang="ja-JP" dirty="0"/>
              <a:t>f AS0</a:t>
            </a:r>
            <a:endParaRPr kumimoji="1" lang="ja-JP" altLang="en-US"/>
          </a:p>
        </p:txBody>
      </p:sp>
      <p:sp>
        <p:nvSpPr>
          <p:cNvPr id="3" name="字幕 2">
            <a:extLst>
              <a:ext uri="{FF2B5EF4-FFF2-40B4-BE49-F238E27FC236}">
                <a16:creationId xmlns:a16="http://schemas.microsoft.com/office/drawing/2014/main" id="{137D1F74-DAF0-CA41-5773-EA6DA0C66858}"/>
              </a:ext>
            </a:extLst>
          </p:cNvPr>
          <p:cNvSpPr>
            <a:spLocks noGrp="1"/>
          </p:cNvSpPr>
          <p:nvPr>
            <p:ph type="subTitle" idx="1"/>
          </p:nvPr>
        </p:nvSpPr>
        <p:spPr>
          <a:xfrm>
            <a:off x="1524000" y="3643913"/>
            <a:ext cx="9144000" cy="2387599"/>
          </a:xfrm>
        </p:spPr>
        <p:txBody>
          <a:bodyPr>
            <a:normAutofit/>
          </a:bodyPr>
          <a:lstStyle/>
          <a:p>
            <a:r>
              <a:rPr kumimoji="1" lang="en" altLang="ja-JP" sz="2400" dirty="0" err="1">
                <a:latin typeface="Segoe UI" panose="020B0502040204020203" pitchFamily="34" charset="0"/>
                <a:cs typeface="Segoe UI" panose="020B0502040204020203" pitchFamily="34" charset="0"/>
              </a:rPr>
              <a:t>Atsunaga</a:t>
            </a:r>
            <a:r>
              <a:rPr kumimoji="1" lang="en" altLang="ja-JP" sz="2400" dirty="0">
                <a:latin typeface="Segoe UI" panose="020B0502040204020203" pitchFamily="34" charset="0"/>
                <a:cs typeface="Segoe UI" panose="020B0502040204020203" pitchFamily="34" charset="0"/>
              </a:rPr>
              <a:t> </a:t>
            </a:r>
            <a:r>
              <a:rPr kumimoji="1" lang="en" altLang="ja-JP" sz="2400" dirty="0" err="1">
                <a:latin typeface="Segoe UI" panose="020B0502040204020203" pitchFamily="34" charset="0"/>
                <a:cs typeface="Segoe UI" panose="020B0502040204020203" pitchFamily="34" charset="0"/>
              </a:rPr>
              <a:t>Sadahiro</a:t>
            </a:r>
            <a:endParaRPr kumimoji="1" lang="en" altLang="ja-JP" sz="2400" dirty="0">
              <a:latin typeface="Segoe UI" panose="020B0502040204020203" pitchFamily="34" charset="0"/>
              <a:cs typeface="Segoe UI" panose="020B0502040204020203" pitchFamily="34" charset="0"/>
            </a:endParaRPr>
          </a:p>
          <a:p>
            <a:r>
              <a:rPr kumimoji="1" lang="en" altLang="ja-JP" sz="2400" dirty="0">
                <a:latin typeface="Segoe UI" panose="020B0502040204020203" pitchFamily="34" charset="0"/>
                <a:cs typeface="Segoe UI" panose="020B0502040204020203" pitchFamily="34" charset="0"/>
              </a:rPr>
              <a:t>Tokyo University of Agriculture and Technology</a:t>
            </a:r>
          </a:p>
          <a:p>
            <a:r>
              <a:rPr kumimoji="1" lang="en" altLang="ja-JP" sz="2400" dirty="0" err="1">
                <a:latin typeface="Segoe UI" panose="020B0502040204020203" pitchFamily="34" charset="0"/>
                <a:cs typeface="Segoe UI" panose="020B0502040204020203" pitchFamily="34" charset="0"/>
              </a:rPr>
              <a:t>Katsuhide</a:t>
            </a:r>
            <a:r>
              <a:rPr kumimoji="1" lang="en" altLang="ja-JP" sz="2400" dirty="0">
                <a:latin typeface="Segoe UI" panose="020B0502040204020203" pitchFamily="34" charset="0"/>
                <a:cs typeface="Segoe UI" panose="020B0502040204020203" pitchFamily="34" charset="0"/>
              </a:rPr>
              <a:t> Fujita Lab.</a:t>
            </a:r>
          </a:p>
          <a:p>
            <a:r>
              <a:rPr kumimoji="1" lang="en" altLang="ja-JP" sz="2400" dirty="0">
                <a:latin typeface="Segoe UI" panose="020B0502040204020203" pitchFamily="34" charset="0"/>
                <a:cs typeface="Segoe UI" panose="020B0502040204020203" pitchFamily="34" charset="0"/>
              </a:rPr>
              <a:t>SCML 2025</a:t>
            </a:r>
            <a:r>
              <a:rPr kumimoji="1" lang="ja-JP" altLang="en-US" sz="2400">
                <a:latin typeface="Segoe UI" panose="020B0502040204020203" pitchFamily="34" charset="0"/>
                <a:cs typeface="Segoe UI" panose="020B0502040204020203" pitchFamily="34" charset="0"/>
              </a:rPr>
              <a:t> </a:t>
            </a:r>
            <a:r>
              <a:rPr lang="en-US" altLang="ja-JP" dirty="0"/>
              <a:t>  2025/08/21</a:t>
            </a:r>
            <a:endParaRPr kumimoji="1" lang="en" altLang="ja-JP" sz="2400" dirty="0">
              <a:latin typeface="Segoe UI" panose="020B0502040204020203" pitchFamily="34" charset="0"/>
              <a:cs typeface="Segoe UI" panose="020B0502040204020203" pitchFamily="34" charset="0"/>
            </a:endParaRPr>
          </a:p>
          <a:p>
            <a:endParaRPr kumimoji="1" lang="ja-JP" altLang="en-US" sz="2400">
              <a:latin typeface="Segoe UI" panose="020B0502040204020203" pitchFamily="34" charset="0"/>
              <a:cs typeface="Segoe UI" panose="020B0502040204020203" pitchFamily="34" charset="0"/>
            </a:endParaRPr>
          </a:p>
        </p:txBody>
      </p:sp>
      <p:sp>
        <p:nvSpPr>
          <p:cNvPr id="4" name="スライド番号プレースホルダー 3">
            <a:extLst>
              <a:ext uri="{FF2B5EF4-FFF2-40B4-BE49-F238E27FC236}">
                <a16:creationId xmlns:a16="http://schemas.microsoft.com/office/drawing/2014/main" id="{08B4E60C-33A8-3380-836A-C2599C4949B3}"/>
              </a:ext>
            </a:extLst>
          </p:cNvPr>
          <p:cNvSpPr>
            <a:spLocks noGrp="1"/>
          </p:cNvSpPr>
          <p:nvPr>
            <p:ph type="sldNum" sz="quarter" idx="12"/>
          </p:nvPr>
        </p:nvSpPr>
        <p:spPr/>
        <p:txBody>
          <a:bodyPr/>
          <a:lstStyle/>
          <a:p>
            <a:fld id="{8AED98AE-505C-8847-913D-B805DEB91EB7}" type="slidenum">
              <a:rPr lang="ja-JP" altLang="en-US" smtClean="0"/>
              <a:pPr/>
              <a:t>1</a:t>
            </a:fld>
            <a:endParaRPr lang="ja-JP" altLang="en-US"/>
          </a:p>
        </p:txBody>
      </p:sp>
    </p:spTree>
    <p:extLst>
      <p:ext uri="{BB962C8B-B14F-4D97-AF65-F5344CB8AC3E}">
        <p14:creationId xmlns:p14="http://schemas.microsoft.com/office/powerpoint/2010/main" val="2154434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422861-08B1-5F9B-F26B-AE092C54BDDA}"/>
              </a:ext>
            </a:extLst>
          </p:cNvPr>
          <p:cNvSpPr>
            <a:spLocks noGrp="1"/>
          </p:cNvSpPr>
          <p:nvPr>
            <p:ph type="title"/>
          </p:nvPr>
        </p:nvSpPr>
        <p:spPr/>
        <p:txBody>
          <a:bodyPr>
            <a:normAutofit/>
          </a:bodyPr>
          <a:lstStyle/>
          <a:p>
            <a:r>
              <a:rPr lang="en" altLang="ja-JP" b="1" dirty="0"/>
              <a:t>Strategic Future Trade Allocation</a:t>
            </a:r>
            <a:endParaRPr kumimoji="1" lang="ja-JP" altLang="en-US"/>
          </a:p>
        </p:txBody>
      </p:sp>
      <p:sp>
        <p:nvSpPr>
          <p:cNvPr id="3" name="コンテンツ プレースホルダー 2">
            <a:extLst>
              <a:ext uri="{FF2B5EF4-FFF2-40B4-BE49-F238E27FC236}">
                <a16:creationId xmlns:a16="http://schemas.microsoft.com/office/drawing/2014/main" id="{FA5F21E9-CC44-6D45-1774-CC4E0134EC96}"/>
              </a:ext>
            </a:extLst>
          </p:cNvPr>
          <p:cNvSpPr>
            <a:spLocks noGrp="1"/>
          </p:cNvSpPr>
          <p:nvPr>
            <p:ph idx="1"/>
          </p:nvPr>
        </p:nvSpPr>
        <p:spPr/>
        <p:txBody>
          <a:bodyPr>
            <a:normAutofit lnSpcReduction="10000"/>
          </a:bodyPr>
          <a:lstStyle/>
          <a:p>
            <a:r>
              <a:rPr kumimoji="1" lang="en" altLang="ja-JP" dirty="0"/>
              <a:t>Planned Negotiations up to 3 Days Ahead</a:t>
            </a:r>
          </a:p>
          <a:p>
            <a:r>
              <a:rPr kumimoji="1" lang="en" altLang="ja-JP" dirty="0"/>
              <a:t>Time-Based Allocation Strategy</a:t>
            </a:r>
          </a:p>
          <a:p>
            <a:pPr lvl="1"/>
            <a:r>
              <a:rPr kumimoji="1" lang="en" altLang="ja-JP" dirty="0"/>
              <a:t>Next day (Step+1): Top 50% partners</a:t>
            </a:r>
          </a:p>
          <a:p>
            <a:pPr lvl="1"/>
            <a:r>
              <a:rPr kumimoji="1" lang="en" altLang="ja-JP" dirty="0"/>
              <a:t>2 days ahead (Step+2): Middle 30% partners</a:t>
            </a:r>
          </a:p>
          <a:p>
            <a:pPr lvl="1"/>
            <a:r>
              <a:rPr kumimoji="1" lang="en" altLang="ja-JP" dirty="0"/>
              <a:t>3 days ahead (Step+3): Other 20% partners</a:t>
            </a:r>
          </a:p>
          <a:p>
            <a:r>
              <a:rPr kumimoji="1" lang="en" altLang="ja-JP" dirty="0"/>
              <a:t>Allocation Objectives</a:t>
            </a:r>
          </a:p>
          <a:p>
            <a:pPr lvl="1"/>
            <a:r>
              <a:rPr kumimoji="1" lang="en" altLang="ja-JP" dirty="0"/>
              <a:t>Risk diversification: Avoid concentration on specific days</a:t>
            </a:r>
          </a:p>
          <a:p>
            <a:pPr lvl="1"/>
            <a:r>
              <a:rPr kumimoji="1" lang="en" altLang="ja-JP" dirty="0"/>
              <a:t>Relationship maintenance: Keep contact with all partners</a:t>
            </a:r>
          </a:p>
          <a:p>
            <a:pPr lvl="1"/>
            <a:r>
              <a:rPr kumimoji="1" lang="en" altLang="ja-JP" dirty="0"/>
              <a:t>Supply stability: Secure future inventory in advance</a:t>
            </a:r>
          </a:p>
          <a:p>
            <a:r>
              <a:rPr kumimoji="1" lang="en" altLang="ja-JP" dirty="0"/>
              <a:t>Demand Calculation</a:t>
            </a:r>
          </a:p>
          <a:p>
            <a:pPr lvl="1"/>
            <a:r>
              <a:rPr kumimoji="1" lang="en" altLang="ja-JP" dirty="0"/>
              <a:t>Daily demand = (Production capacity - Inventory - Confirmed supply) ÷ 3</a:t>
            </a:r>
            <a:endParaRPr kumimoji="1" lang="ja-JP" altLang="en-US"/>
          </a:p>
        </p:txBody>
      </p:sp>
      <p:sp>
        <p:nvSpPr>
          <p:cNvPr id="4" name="スライド番号プレースホルダー 3">
            <a:extLst>
              <a:ext uri="{FF2B5EF4-FFF2-40B4-BE49-F238E27FC236}">
                <a16:creationId xmlns:a16="http://schemas.microsoft.com/office/drawing/2014/main" id="{FA2F9902-FDB5-D7F8-CAEB-04A634A1F794}"/>
              </a:ext>
            </a:extLst>
          </p:cNvPr>
          <p:cNvSpPr>
            <a:spLocks noGrp="1"/>
          </p:cNvSpPr>
          <p:nvPr>
            <p:ph type="sldNum" sz="quarter" idx="12"/>
          </p:nvPr>
        </p:nvSpPr>
        <p:spPr/>
        <p:txBody>
          <a:bodyPr/>
          <a:lstStyle/>
          <a:p>
            <a:fld id="{8AED98AE-505C-8847-913D-B805DEB91EB7}" type="slidenum">
              <a:rPr lang="ja-JP" altLang="en-US" smtClean="0"/>
              <a:pPr/>
              <a:t>10</a:t>
            </a:fld>
            <a:endParaRPr lang="ja-JP" altLang="en-US"/>
          </a:p>
        </p:txBody>
      </p:sp>
    </p:spTree>
    <p:extLst>
      <p:ext uri="{BB962C8B-B14F-4D97-AF65-F5344CB8AC3E}">
        <p14:creationId xmlns:p14="http://schemas.microsoft.com/office/powerpoint/2010/main" val="1911058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C86CB4-7FBA-142C-8A57-43D8863B5EAD}"/>
              </a:ext>
            </a:extLst>
          </p:cNvPr>
          <p:cNvSpPr>
            <a:spLocks noGrp="1"/>
          </p:cNvSpPr>
          <p:nvPr>
            <p:ph type="title"/>
          </p:nvPr>
        </p:nvSpPr>
        <p:spPr/>
        <p:txBody>
          <a:bodyPr/>
          <a:lstStyle/>
          <a:p>
            <a:r>
              <a:rPr lang="en" altLang="ja-JP" dirty="0"/>
              <a:t>Results and Competitive Advantage</a:t>
            </a:r>
            <a:endParaRPr kumimoji="1" lang="ja-JP" altLang="en-US"/>
          </a:p>
        </p:txBody>
      </p:sp>
      <p:sp>
        <p:nvSpPr>
          <p:cNvPr id="3" name="コンテンツ プレースホルダー 2">
            <a:extLst>
              <a:ext uri="{FF2B5EF4-FFF2-40B4-BE49-F238E27FC236}">
                <a16:creationId xmlns:a16="http://schemas.microsoft.com/office/drawing/2014/main" id="{64CFA579-B79F-8879-543D-3F83BC5E6443}"/>
              </a:ext>
            </a:extLst>
          </p:cNvPr>
          <p:cNvSpPr>
            <a:spLocks noGrp="1"/>
          </p:cNvSpPr>
          <p:nvPr>
            <p:ph idx="1"/>
          </p:nvPr>
        </p:nvSpPr>
        <p:spPr/>
        <p:txBody>
          <a:bodyPr>
            <a:normAutofit fontScale="92500" lnSpcReduction="20000"/>
          </a:bodyPr>
          <a:lstStyle/>
          <a:p>
            <a:r>
              <a:rPr kumimoji="1" lang="en" altLang="ja-JP" dirty="0"/>
              <a:t>AS0 Implementation Effects</a:t>
            </a:r>
          </a:p>
          <a:p>
            <a:r>
              <a:rPr kumimoji="1" lang="en" altLang="ja-JP" dirty="0"/>
              <a:t>Technical Features</a:t>
            </a:r>
          </a:p>
          <a:p>
            <a:pPr lvl="1"/>
            <a:r>
              <a:rPr kumimoji="1" lang="en" altLang="ja-JP" dirty="0"/>
              <a:t>✓ Performance-based partner evaluation</a:t>
            </a:r>
          </a:p>
          <a:p>
            <a:pPr lvl="1"/>
            <a:r>
              <a:rPr kumimoji="1" lang="en" altLang="ja-JP" dirty="0"/>
              <a:t>✓ Multi-layered adaptive mechanisms</a:t>
            </a:r>
          </a:p>
          <a:p>
            <a:pPr lvl="1"/>
            <a:r>
              <a:rPr kumimoji="1" lang="en" altLang="ja-JP" dirty="0"/>
              <a:t>✓ Efficient combination optimization</a:t>
            </a:r>
          </a:p>
          <a:p>
            <a:pPr lvl="1"/>
            <a:r>
              <a:rPr kumimoji="1" lang="en" altLang="ja-JP" dirty="0"/>
              <a:t>✓ Medium-term trade planning</a:t>
            </a:r>
          </a:p>
          <a:p>
            <a:r>
              <a:rPr kumimoji="1" lang="en" altLang="ja-JP" dirty="0"/>
              <a:t>Expected Outcomes</a:t>
            </a:r>
          </a:p>
          <a:p>
            <a:pPr lvl="1"/>
            <a:r>
              <a:rPr kumimoji="1" lang="en" altLang="ja-JP" dirty="0"/>
              <a:t>Stable production line utilization (&gt;70%)</a:t>
            </a:r>
          </a:p>
          <a:p>
            <a:pPr lvl="1"/>
            <a:r>
              <a:rPr kumimoji="1" lang="en" altLang="ja-JP" dirty="0"/>
              <a:t>Continuous improvement in trade success rate</a:t>
            </a:r>
          </a:p>
          <a:p>
            <a:pPr lvl="1"/>
            <a:r>
              <a:rPr kumimoji="1" lang="en" altLang="ja-JP" dirty="0"/>
              <a:t>Rapid response to market fluctuations</a:t>
            </a:r>
          </a:p>
          <a:p>
            <a:r>
              <a:rPr kumimoji="1" lang="en" altLang="ja-JP" dirty="0"/>
              <a:t>Sources of Competitive Advantage</a:t>
            </a:r>
          </a:p>
          <a:p>
            <a:pPr lvl="1"/>
            <a:r>
              <a:rPr kumimoji="1" lang="en" altLang="ja-JP" dirty="0"/>
              <a:t>Certainty through data-driven decisions</a:t>
            </a:r>
          </a:p>
          <a:p>
            <a:pPr lvl="1"/>
            <a:r>
              <a:rPr kumimoji="1" lang="en" altLang="ja-JP" dirty="0"/>
              <a:t>Flexibility through dynamic adaptation</a:t>
            </a:r>
            <a:endParaRPr kumimoji="1" lang="ja-JP" altLang="en-US"/>
          </a:p>
        </p:txBody>
      </p:sp>
      <p:sp>
        <p:nvSpPr>
          <p:cNvPr id="4" name="スライド番号プレースホルダー 3">
            <a:extLst>
              <a:ext uri="{FF2B5EF4-FFF2-40B4-BE49-F238E27FC236}">
                <a16:creationId xmlns:a16="http://schemas.microsoft.com/office/drawing/2014/main" id="{7E0B28AB-EB93-1568-3532-67069883A4B1}"/>
              </a:ext>
            </a:extLst>
          </p:cNvPr>
          <p:cNvSpPr>
            <a:spLocks noGrp="1"/>
          </p:cNvSpPr>
          <p:nvPr>
            <p:ph type="sldNum" sz="quarter" idx="12"/>
          </p:nvPr>
        </p:nvSpPr>
        <p:spPr/>
        <p:txBody>
          <a:bodyPr/>
          <a:lstStyle/>
          <a:p>
            <a:fld id="{8AED98AE-505C-8847-913D-B805DEB91EB7}" type="slidenum">
              <a:rPr lang="ja-JP" altLang="en-US" smtClean="0"/>
              <a:pPr/>
              <a:t>11</a:t>
            </a:fld>
            <a:endParaRPr lang="ja-JP" altLang="en-US"/>
          </a:p>
        </p:txBody>
      </p:sp>
    </p:spTree>
    <p:extLst>
      <p:ext uri="{BB962C8B-B14F-4D97-AF65-F5344CB8AC3E}">
        <p14:creationId xmlns:p14="http://schemas.microsoft.com/office/powerpoint/2010/main" val="2041281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54681D-2536-7269-10AE-5B37EDAE8C58}"/>
              </a:ext>
            </a:extLst>
          </p:cNvPr>
          <p:cNvSpPr>
            <a:spLocks noGrp="1"/>
          </p:cNvSpPr>
          <p:nvPr>
            <p:ph type="title"/>
          </p:nvPr>
        </p:nvSpPr>
        <p:spPr/>
        <p:txBody>
          <a:bodyPr/>
          <a:lstStyle/>
          <a:p>
            <a:r>
              <a:rPr lang="en" altLang="ja-JP" dirty="0"/>
              <a:t>Core Concept</a:t>
            </a:r>
            <a:endParaRPr kumimoji="1" lang="ja-JP" altLang="en-US"/>
          </a:p>
        </p:txBody>
      </p:sp>
      <p:sp>
        <p:nvSpPr>
          <p:cNvPr id="3" name="コンテンツ プレースホルダー 2">
            <a:extLst>
              <a:ext uri="{FF2B5EF4-FFF2-40B4-BE49-F238E27FC236}">
                <a16:creationId xmlns:a16="http://schemas.microsoft.com/office/drawing/2014/main" id="{C04A4F4B-80BF-F99C-811C-A685EF509EB8}"/>
              </a:ext>
            </a:extLst>
          </p:cNvPr>
          <p:cNvSpPr>
            <a:spLocks noGrp="1"/>
          </p:cNvSpPr>
          <p:nvPr>
            <p:ph idx="1"/>
          </p:nvPr>
        </p:nvSpPr>
        <p:spPr/>
        <p:txBody>
          <a:bodyPr>
            <a:normAutofit/>
          </a:bodyPr>
          <a:lstStyle/>
          <a:p>
            <a:r>
              <a:rPr lang="en" altLang="ja-JP" dirty="0"/>
              <a:t>Sustainable Growth Strategy through "Trust and Adaptation"</a:t>
            </a:r>
          </a:p>
          <a:p>
            <a:r>
              <a:rPr lang="en" altLang="ja-JP" b="1" dirty="0"/>
              <a:t>Three Core Principles</a:t>
            </a:r>
          </a:p>
          <a:p>
            <a:pPr lvl="1"/>
            <a:r>
              <a:rPr lang="en" altLang="ja-JP" b="1" dirty="0"/>
              <a:t>Learning</a:t>
            </a:r>
            <a:r>
              <a:rPr lang="en" altLang="ja-JP" dirty="0"/>
              <a:t>: Evaluate and select partners based on trading history</a:t>
            </a:r>
          </a:p>
          <a:p>
            <a:pPr lvl="1"/>
            <a:r>
              <a:rPr lang="en" altLang="ja-JP" b="1" dirty="0"/>
              <a:t>Adaptation</a:t>
            </a:r>
            <a:r>
              <a:rPr lang="en" altLang="ja-JP" dirty="0"/>
              <a:t>: Dynamically adjust strategies according to market conditions</a:t>
            </a:r>
          </a:p>
          <a:p>
            <a:pPr lvl="1"/>
            <a:r>
              <a:rPr lang="en" altLang="ja-JP" b="1" dirty="0"/>
              <a:t>Optimization</a:t>
            </a:r>
            <a:r>
              <a:rPr lang="en" altLang="ja-JP" dirty="0"/>
              <a:t>: Select optimal trading combinations in real-time</a:t>
            </a:r>
          </a:p>
          <a:p>
            <a:r>
              <a:rPr lang="en" altLang="ja-JP" b="1" dirty="0"/>
              <a:t>Target Goals</a:t>
            </a:r>
          </a:p>
          <a:p>
            <a:pPr lvl="1"/>
            <a:r>
              <a:rPr lang="en" altLang="ja-JP" dirty="0"/>
              <a:t>Stable production line operation</a:t>
            </a:r>
          </a:p>
          <a:p>
            <a:pPr lvl="1"/>
            <a:r>
              <a:rPr lang="en" altLang="ja-JP" dirty="0"/>
              <a:t>Build long-term relationships with quality partners</a:t>
            </a:r>
          </a:p>
          <a:p>
            <a:pPr lvl="1"/>
            <a:r>
              <a:rPr lang="en" altLang="ja-JP" dirty="0"/>
              <a:t>Balance profit maximization with risk minimization</a:t>
            </a:r>
          </a:p>
          <a:p>
            <a:pPr lvl="1"/>
            <a:endParaRPr lang="en" altLang="ja-JP" dirty="0"/>
          </a:p>
          <a:p>
            <a:pPr lvl="1"/>
            <a:endParaRPr lang="en" altLang="ja-JP" dirty="0"/>
          </a:p>
        </p:txBody>
      </p:sp>
      <p:sp>
        <p:nvSpPr>
          <p:cNvPr id="4" name="スライド番号プレースホルダー 3">
            <a:extLst>
              <a:ext uri="{FF2B5EF4-FFF2-40B4-BE49-F238E27FC236}">
                <a16:creationId xmlns:a16="http://schemas.microsoft.com/office/drawing/2014/main" id="{DDD85224-BC09-B4FE-9782-A39330757F9B}"/>
              </a:ext>
            </a:extLst>
          </p:cNvPr>
          <p:cNvSpPr>
            <a:spLocks noGrp="1"/>
          </p:cNvSpPr>
          <p:nvPr>
            <p:ph type="sldNum" sz="quarter" idx="12"/>
          </p:nvPr>
        </p:nvSpPr>
        <p:spPr/>
        <p:txBody>
          <a:bodyPr/>
          <a:lstStyle/>
          <a:p>
            <a:fld id="{8AED98AE-505C-8847-913D-B805DEB91EB7}" type="slidenum">
              <a:rPr lang="ja-JP" altLang="en-US" smtClean="0"/>
              <a:pPr/>
              <a:t>2</a:t>
            </a:fld>
            <a:endParaRPr lang="ja-JP" altLang="en-US"/>
          </a:p>
        </p:txBody>
      </p:sp>
    </p:spTree>
    <p:extLst>
      <p:ext uri="{BB962C8B-B14F-4D97-AF65-F5344CB8AC3E}">
        <p14:creationId xmlns:p14="http://schemas.microsoft.com/office/powerpoint/2010/main" val="1644155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C00567-36F7-1EFC-86ED-80F2E0D96D32}"/>
              </a:ext>
            </a:extLst>
          </p:cNvPr>
          <p:cNvSpPr>
            <a:spLocks noGrp="1"/>
          </p:cNvSpPr>
          <p:nvPr>
            <p:ph type="title"/>
          </p:nvPr>
        </p:nvSpPr>
        <p:spPr/>
        <p:txBody>
          <a:bodyPr/>
          <a:lstStyle/>
          <a:p>
            <a:r>
              <a:rPr kumimoji="1" lang="en-US" altLang="ja-JP" dirty="0"/>
              <a:t>Partner Evaluation System</a:t>
            </a:r>
            <a:endParaRPr kumimoji="1" lang="ja-JP" altLang="en-US"/>
          </a:p>
        </p:txBody>
      </p:sp>
      <p:sp>
        <p:nvSpPr>
          <p:cNvPr id="3" name="コンテンツ プレースホルダー 2">
            <a:extLst>
              <a:ext uri="{FF2B5EF4-FFF2-40B4-BE49-F238E27FC236}">
                <a16:creationId xmlns:a16="http://schemas.microsoft.com/office/drawing/2014/main" id="{5BA985C7-F3FB-E941-76B2-A18109FEE0B4}"/>
              </a:ext>
            </a:extLst>
          </p:cNvPr>
          <p:cNvSpPr>
            <a:spLocks noGrp="1"/>
          </p:cNvSpPr>
          <p:nvPr>
            <p:ph idx="1"/>
          </p:nvPr>
        </p:nvSpPr>
        <p:spPr/>
        <p:txBody>
          <a:bodyPr>
            <a:normAutofit/>
          </a:bodyPr>
          <a:lstStyle/>
          <a:p>
            <a:r>
              <a:rPr kumimoji="1" lang="en" altLang="ja-JP" dirty="0"/>
              <a:t>Quantifying Trading Partner "Quality"</a:t>
            </a:r>
          </a:p>
          <a:p>
            <a:pPr lvl="1"/>
            <a:r>
              <a:rPr kumimoji="1" lang="en" altLang="ja-JP" dirty="0"/>
              <a:t>Success Rate Tracking Mechanism</a:t>
            </a:r>
            <a:endParaRPr lang="en" altLang="ja-JP" dirty="0"/>
          </a:p>
          <a:p>
            <a:pPr lvl="2"/>
            <a:r>
              <a:rPr kumimoji="1" lang="en" altLang="ja-JP" dirty="0"/>
              <a:t>Record success/failure of negotiations with each partner</a:t>
            </a:r>
          </a:p>
          <a:p>
            <a:pPr lvl="2"/>
            <a:r>
              <a:rPr kumimoji="1" lang="en" altLang="ja-JP" dirty="0"/>
              <a:t>Success Rate = Successful Negotiations ÷ Total Negotiations</a:t>
            </a:r>
          </a:p>
          <a:p>
            <a:pPr lvl="2"/>
            <a:r>
              <a:rPr kumimoji="1" lang="en" altLang="ja-JP" dirty="0"/>
              <a:t>Update trust scores in real-time</a:t>
            </a:r>
          </a:p>
          <a:p>
            <a:pPr lvl="1"/>
            <a:r>
              <a:rPr kumimoji="1" lang="en" altLang="ja-JP" dirty="0"/>
              <a:t>Partner Selection Strategy</a:t>
            </a:r>
          </a:p>
          <a:p>
            <a:pPr lvl="2"/>
            <a:r>
              <a:rPr kumimoji="1" lang="en" altLang="ja-JP" dirty="0"/>
              <a:t>Prioritize top 70% by success rate</a:t>
            </a:r>
          </a:p>
          <a:p>
            <a:pPr lvl="2"/>
            <a:r>
              <a:rPr kumimoji="1" lang="en" altLang="ja-JP" dirty="0"/>
              <a:t>Add 2 partners from remaining 30% for exploration</a:t>
            </a:r>
          </a:p>
          <a:p>
            <a:pPr lvl="2"/>
            <a:r>
              <a:rPr kumimoji="1" lang="en" altLang="ja-JP" dirty="0"/>
              <a:t>Balance between "trust-based selection" and "new partner discovery"</a:t>
            </a:r>
          </a:p>
          <a:p>
            <a:pPr lvl="1"/>
            <a:r>
              <a:rPr kumimoji="1" lang="en" altLang="ja-JP" dirty="0"/>
              <a:t>Use Case Example</a:t>
            </a:r>
          </a:p>
          <a:p>
            <a:pPr lvl="2"/>
            <a:r>
              <a:rPr kumimoji="1" lang="en" altLang="ja-JP" dirty="0"/>
              <a:t>Partner A (80% success rate) → Priority large orders</a:t>
            </a:r>
          </a:p>
          <a:p>
            <a:pPr lvl="2"/>
            <a:r>
              <a:rPr kumimoji="1" lang="en" altLang="ja-JP" dirty="0"/>
              <a:t>Partner B (30% success rate) → Minimal trial transactions</a:t>
            </a:r>
            <a:endParaRPr kumimoji="1" lang="ja-JP" altLang="en-US"/>
          </a:p>
        </p:txBody>
      </p:sp>
      <p:sp>
        <p:nvSpPr>
          <p:cNvPr id="4" name="スライド番号プレースホルダー 3">
            <a:extLst>
              <a:ext uri="{FF2B5EF4-FFF2-40B4-BE49-F238E27FC236}">
                <a16:creationId xmlns:a16="http://schemas.microsoft.com/office/drawing/2014/main" id="{42EBF5FD-1D6E-8AB7-B157-773DC52F5E8E}"/>
              </a:ext>
            </a:extLst>
          </p:cNvPr>
          <p:cNvSpPr>
            <a:spLocks noGrp="1"/>
          </p:cNvSpPr>
          <p:nvPr>
            <p:ph type="sldNum" sz="quarter" idx="12"/>
          </p:nvPr>
        </p:nvSpPr>
        <p:spPr/>
        <p:txBody>
          <a:bodyPr/>
          <a:lstStyle/>
          <a:p>
            <a:fld id="{8AED98AE-505C-8847-913D-B805DEB91EB7}" type="slidenum">
              <a:rPr lang="ja-JP" altLang="en-US" smtClean="0"/>
              <a:pPr/>
              <a:t>3</a:t>
            </a:fld>
            <a:endParaRPr lang="ja-JP" altLang="en-US"/>
          </a:p>
        </p:txBody>
      </p:sp>
    </p:spTree>
    <p:extLst>
      <p:ext uri="{BB962C8B-B14F-4D97-AF65-F5344CB8AC3E}">
        <p14:creationId xmlns:p14="http://schemas.microsoft.com/office/powerpoint/2010/main" val="3608589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95EF61-DE69-2E1F-9053-54042C1BFE74}"/>
              </a:ext>
            </a:extLst>
          </p:cNvPr>
          <p:cNvSpPr>
            <a:spLocks noGrp="1"/>
          </p:cNvSpPr>
          <p:nvPr>
            <p:ph type="title"/>
          </p:nvPr>
        </p:nvSpPr>
        <p:spPr/>
        <p:txBody>
          <a:bodyPr/>
          <a:lstStyle/>
          <a:p>
            <a:r>
              <a:rPr lang="en" altLang="ja-JP" dirty="0"/>
              <a:t>Core Concept</a:t>
            </a:r>
            <a:endParaRPr kumimoji="1" lang="ja-JP" altLang="en-US"/>
          </a:p>
        </p:txBody>
      </p:sp>
      <p:sp>
        <p:nvSpPr>
          <p:cNvPr id="3" name="コンテンツ プレースホルダー 2">
            <a:extLst>
              <a:ext uri="{FF2B5EF4-FFF2-40B4-BE49-F238E27FC236}">
                <a16:creationId xmlns:a16="http://schemas.microsoft.com/office/drawing/2014/main" id="{1ADACD3E-12D0-61DA-9F76-5123F52A3CB3}"/>
              </a:ext>
            </a:extLst>
          </p:cNvPr>
          <p:cNvSpPr>
            <a:spLocks noGrp="1"/>
          </p:cNvSpPr>
          <p:nvPr>
            <p:ph idx="1"/>
          </p:nvPr>
        </p:nvSpPr>
        <p:spPr/>
        <p:txBody>
          <a:bodyPr/>
          <a:lstStyle/>
          <a:p>
            <a:r>
              <a:rPr lang="en" altLang="ja-JP" b="1" dirty="0"/>
              <a:t>"Learn, Adapt, Optimize”</a:t>
            </a:r>
          </a:p>
          <a:p>
            <a:r>
              <a:rPr lang="en" altLang="ja-JP" b="1" dirty="0"/>
              <a:t>Key Innovation</a:t>
            </a:r>
          </a:p>
          <a:p>
            <a:pPr lvl="1"/>
            <a:r>
              <a:rPr lang="en" altLang="ja-JP" dirty="0"/>
              <a:t>Learn from past negotiations</a:t>
            </a:r>
          </a:p>
          <a:p>
            <a:pPr lvl="1"/>
            <a:r>
              <a:rPr lang="en" altLang="ja-JP" dirty="0"/>
              <a:t>Adapt to market conditions</a:t>
            </a:r>
          </a:p>
          <a:p>
            <a:pPr lvl="1"/>
            <a:r>
              <a:rPr lang="en" altLang="ja-JP" dirty="0"/>
              <a:t>Optimize partner selection</a:t>
            </a:r>
          </a:p>
          <a:p>
            <a:r>
              <a:rPr lang="en" altLang="ja-JP" b="1" dirty="0"/>
              <a:t>Goal: Maximize profit through intelligent partnerships</a:t>
            </a:r>
            <a:endParaRPr lang="en" altLang="ja-JP" dirty="0"/>
          </a:p>
          <a:p>
            <a:endParaRPr kumimoji="1" lang="ja-JP" altLang="en-US"/>
          </a:p>
        </p:txBody>
      </p:sp>
      <p:sp>
        <p:nvSpPr>
          <p:cNvPr id="4" name="スライド番号プレースホルダー 3">
            <a:extLst>
              <a:ext uri="{FF2B5EF4-FFF2-40B4-BE49-F238E27FC236}">
                <a16:creationId xmlns:a16="http://schemas.microsoft.com/office/drawing/2014/main" id="{0AA966B0-17C4-3FB5-F10F-CEC9872F3E57}"/>
              </a:ext>
            </a:extLst>
          </p:cNvPr>
          <p:cNvSpPr>
            <a:spLocks noGrp="1"/>
          </p:cNvSpPr>
          <p:nvPr>
            <p:ph type="sldNum" sz="quarter" idx="12"/>
          </p:nvPr>
        </p:nvSpPr>
        <p:spPr/>
        <p:txBody>
          <a:bodyPr/>
          <a:lstStyle/>
          <a:p>
            <a:fld id="{8AED98AE-505C-8847-913D-B805DEB91EB7}" type="slidenum">
              <a:rPr lang="ja-JP" altLang="en-US" smtClean="0"/>
              <a:pPr/>
              <a:t>4</a:t>
            </a:fld>
            <a:endParaRPr lang="ja-JP" altLang="en-US"/>
          </a:p>
        </p:txBody>
      </p:sp>
    </p:spTree>
    <p:extLst>
      <p:ext uri="{BB962C8B-B14F-4D97-AF65-F5344CB8AC3E}">
        <p14:creationId xmlns:p14="http://schemas.microsoft.com/office/powerpoint/2010/main" val="3577606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E4209C-BAB4-F1F3-5FFB-2EEFC3422CAF}"/>
              </a:ext>
            </a:extLst>
          </p:cNvPr>
          <p:cNvSpPr>
            <a:spLocks noGrp="1"/>
          </p:cNvSpPr>
          <p:nvPr>
            <p:ph type="title"/>
          </p:nvPr>
        </p:nvSpPr>
        <p:spPr/>
        <p:txBody>
          <a:bodyPr/>
          <a:lstStyle/>
          <a:p>
            <a:r>
              <a:rPr lang="en" altLang="ja-JP" dirty="0"/>
              <a:t>Core Concept</a:t>
            </a:r>
            <a:endParaRPr kumimoji="1" lang="ja-JP" altLang="en-US"/>
          </a:p>
        </p:txBody>
      </p:sp>
      <p:sp>
        <p:nvSpPr>
          <p:cNvPr id="3" name="コンテンツ プレースホルダー 2">
            <a:extLst>
              <a:ext uri="{FF2B5EF4-FFF2-40B4-BE49-F238E27FC236}">
                <a16:creationId xmlns:a16="http://schemas.microsoft.com/office/drawing/2014/main" id="{CE963C85-5500-3BE9-B6D3-AD56EAC53C48}"/>
              </a:ext>
            </a:extLst>
          </p:cNvPr>
          <p:cNvSpPr>
            <a:spLocks noGrp="1"/>
          </p:cNvSpPr>
          <p:nvPr>
            <p:ph idx="1"/>
          </p:nvPr>
        </p:nvSpPr>
        <p:spPr/>
        <p:txBody>
          <a:bodyPr>
            <a:normAutofit/>
          </a:bodyPr>
          <a:lstStyle/>
          <a:p>
            <a:r>
              <a:rPr kumimoji="1" lang="en" altLang="ja-JP" b="1" dirty="0"/>
              <a:t>Three-Layer Strategy: "Learn, Adapt, Optimize"</a:t>
            </a:r>
          </a:p>
          <a:p>
            <a:r>
              <a:rPr kumimoji="1" lang="en" altLang="ja-JP" dirty="0"/>
              <a:t>Core Approach</a:t>
            </a:r>
          </a:p>
          <a:p>
            <a:pPr lvl="1"/>
            <a:r>
              <a:rPr kumimoji="1" lang="en" altLang="ja-JP" dirty="0"/>
              <a:t>Evaluate partners based on past negotiation performance</a:t>
            </a:r>
          </a:p>
          <a:p>
            <a:pPr lvl="1"/>
            <a:r>
              <a:rPr kumimoji="1" lang="en" altLang="ja-JP" dirty="0"/>
              <a:t>Strategy adjustment based on inventory, time, and profit trends</a:t>
            </a:r>
          </a:p>
          <a:p>
            <a:pPr lvl="1"/>
            <a:r>
              <a:rPr kumimoji="1" lang="en" altLang="ja-JP" dirty="0"/>
              <a:t>Trade selection through real-time optimization</a:t>
            </a:r>
          </a:p>
          <a:p>
            <a:r>
              <a:rPr kumimoji="1" lang="en" altLang="ja-JP" dirty="0"/>
              <a:t>Goals</a:t>
            </a:r>
          </a:p>
          <a:p>
            <a:pPr lvl="1"/>
            <a:r>
              <a:rPr kumimoji="1" lang="en" altLang="ja-JP" dirty="0"/>
              <a:t>Maximize production line utilization</a:t>
            </a:r>
          </a:p>
          <a:p>
            <a:pPr lvl="1"/>
            <a:r>
              <a:rPr kumimoji="1" lang="en" altLang="ja-JP" dirty="0"/>
              <a:t>Build long-term relationships with quality partners</a:t>
            </a:r>
          </a:p>
          <a:p>
            <a:pPr lvl="1"/>
            <a:r>
              <a:rPr kumimoji="1" lang="en" altLang="ja-JP" dirty="0"/>
              <a:t>Minimize market volatility risks</a:t>
            </a:r>
            <a:endParaRPr kumimoji="1" lang="ja-JP" altLang="en-US"/>
          </a:p>
        </p:txBody>
      </p:sp>
      <p:sp>
        <p:nvSpPr>
          <p:cNvPr id="4" name="スライド番号プレースホルダー 3">
            <a:extLst>
              <a:ext uri="{FF2B5EF4-FFF2-40B4-BE49-F238E27FC236}">
                <a16:creationId xmlns:a16="http://schemas.microsoft.com/office/drawing/2014/main" id="{35846E98-DDC6-44CD-8B54-998939AC226A}"/>
              </a:ext>
            </a:extLst>
          </p:cNvPr>
          <p:cNvSpPr>
            <a:spLocks noGrp="1"/>
          </p:cNvSpPr>
          <p:nvPr>
            <p:ph type="sldNum" sz="quarter" idx="12"/>
          </p:nvPr>
        </p:nvSpPr>
        <p:spPr/>
        <p:txBody>
          <a:bodyPr/>
          <a:lstStyle/>
          <a:p>
            <a:fld id="{8AED98AE-505C-8847-913D-B805DEB91EB7}" type="slidenum">
              <a:rPr lang="ja-JP" altLang="en-US" smtClean="0"/>
              <a:pPr/>
              <a:t>5</a:t>
            </a:fld>
            <a:endParaRPr lang="ja-JP" altLang="en-US"/>
          </a:p>
        </p:txBody>
      </p:sp>
    </p:spTree>
    <p:extLst>
      <p:ext uri="{BB962C8B-B14F-4D97-AF65-F5344CB8AC3E}">
        <p14:creationId xmlns:p14="http://schemas.microsoft.com/office/powerpoint/2010/main" val="3497705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3C063F-C116-5772-42BD-95662B3B1A63}"/>
              </a:ext>
            </a:extLst>
          </p:cNvPr>
          <p:cNvSpPr>
            <a:spLocks noGrp="1"/>
          </p:cNvSpPr>
          <p:nvPr>
            <p:ph type="title"/>
          </p:nvPr>
        </p:nvSpPr>
        <p:spPr/>
        <p:txBody>
          <a:bodyPr/>
          <a:lstStyle/>
          <a:p>
            <a:r>
              <a:rPr lang="en" altLang="ja-JP" dirty="0"/>
              <a:t>Partner Evaluation System</a:t>
            </a:r>
            <a:endParaRPr kumimoji="1" lang="ja-JP" altLang="en-US"/>
          </a:p>
        </p:txBody>
      </p:sp>
      <p:sp>
        <p:nvSpPr>
          <p:cNvPr id="3" name="コンテンツ プレースホルダー 2">
            <a:extLst>
              <a:ext uri="{FF2B5EF4-FFF2-40B4-BE49-F238E27FC236}">
                <a16:creationId xmlns:a16="http://schemas.microsoft.com/office/drawing/2014/main" id="{0ADAE8C3-7B01-0320-4441-68005CEA6E17}"/>
              </a:ext>
            </a:extLst>
          </p:cNvPr>
          <p:cNvSpPr>
            <a:spLocks noGrp="1"/>
          </p:cNvSpPr>
          <p:nvPr>
            <p:ph idx="1"/>
          </p:nvPr>
        </p:nvSpPr>
        <p:spPr>
          <a:xfrm>
            <a:off x="274320" y="907538"/>
            <a:ext cx="11631168" cy="5831078"/>
          </a:xfrm>
        </p:spPr>
        <p:txBody>
          <a:bodyPr>
            <a:normAutofit fontScale="92500" lnSpcReduction="10000"/>
          </a:bodyPr>
          <a:lstStyle/>
          <a:p>
            <a:r>
              <a:rPr kumimoji="1" lang="en" altLang="ja-JP" b="1" dirty="0"/>
              <a:t>Data-Driven Trust Management</a:t>
            </a:r>
          </a:p>
          <a:p>
            <a:r>
              <a:rPr kumimoji="1" lang="en" altLang="ja-JP" dirty="0"/>
              <a:t>Success Rate Calculation and Tracking</a:t>
            </a:r>
          </a:p>
          <a:p>
            <a:pPr lvl="1"/>
            <a:r>
              <a:rPr kumimoji="1" lang="en" altLang="ja-JP" dirty="0"/>
              <a:t>Record success/failure of negotiations with each partner</a:t>
            </a:r>
          </a:p>
          <a:p>
            <a:pPr lvl="1"/>
            <a:r>
              <a:rPr kumimoji="1" lang="en" altLang="ja-JP" dirty="0"/>
              <a:t>Success Rate = Successful Negotiations ÷ Total Negotiations</a:t>
            </a:r>
          </a:p>
          <a:p>
            <a:pPr lvl="1"/>
            <a:r>
              <a:rPr kumimoji="1" lang="en" altLang="ja-JP" dirty="0"/>
              <a:t>Update trust scores in real-time</a:t>
            </a:r>
          </a:p>
          <a:p>
            <a:r>
              <a:rPr kumimoji="1" lang="en" altLang="ja-JP" dirty="0"/>
              <a:t>Selection Strategy</a:t>
            </a:r>
          </a:p>
          <a:p>
            <a:pPr lvl="1"/>
            <a:r>
              <a:rPr kumimoji="1" lang="en" altLang="ja-JP" dirty="0"/>
              <a:t>Prioritize top 70% partners by success rate</a:t>
            </a:r>
          </a:p>
          <a:p>
            <a:pPr lvl="1"/>
            <a:r>
              <a:rPr kumimoji="1" lang="en" altLang="ja-JP" dirty="0"/>
              <a:t>Select 2 partners from remaining 30% for exploration</a:t>
            </a:r>
          </a:p>
          <a:p>
            <a:pPr lvl="1"/>
            <a:r>
              <a:rPr kumimoji="1" lang="en" altLang="ja-JP" dirty="0"/>
              <a:t>Balance "trust-based" and "discovery-based" selection</a:t>
            </a:r>
          </a:p>
          <a:p>
            <a:r>
              <a:rPr kumimoji="1" lang="en" altLang="ja-JP" dirty="0"/>
              <a:t>Application Example</a:t>
            </a:r>
          </a:p>
          <a:p>
            <a:pPr lvl="1"/>
            <a:r>
              <a:rPr kumimoji="1" lang="en" altLang="ja-JP" dirty="0"/>
              <a:t>Company A (80% success rate) → Priority for large orders</a:t>
            </a:r>
          </a:p>
          <a:p>
            <a:pPr lvl="1"/>
            <a:r>
              <a:rPr kumimoji="1" lang="en" altLang="ja-JP" dirty="0"/>
              <a:t>Company B (30% success rate) → Minimal trial transactions</a:t>
            </a:r>
            <a:endParaRPr kumimoji="1" lang="ja-JP" altLang="en-US"/>
          </a:p>
        </p:txBody>
      </p:sp>
      <p:sp>
        <p:nvSpPr>
          <p:cNvPr id="4" name="スライド番号プレースホルダー 3">
            <a:extLst>
              <a:ext uri="{FF2B5EF4-FFF2-40B4-BE49-F238E27FC236}">
                <a16:creationId xmlns:a16="http://schemas.microsoft.com/office/drawing/2014/main" id="{114D6A5E-8EF1-D648-8775-7CBCE999B6A0}"/>
              </a:ext>
            </a:extLst>
          </p:cNvPr>
          <p:cNvSpPr>
            <a:spLocks noGrp="1"/>
          </p:cNvSpPr>
          <p:nvPr>
            <p:ph type="sldNum" sz="quarter" idx="12"/>
          </p:nvPr>
        </p:nvSpPr>
        <p:spPr/>
        <p:txBody>
          <a:bodyPr/>
          <a:lstStyle/>
          <a:p>
            <a:fld id="{8AED98AE-505C-8847-913D-B805DEB91EB7}" type="slidenum">
              <a:rPr lang="ja-JP" altLang="en-US" smtClean="0"/>
              <a:pPr/>
              <a:t>6</a:t>
            </a:fld>
            <a:endParaRPr lang="ja-JP" altLang="en-US"/>
          </a:p>
        </p:txBody>
      </p:sp>
    </p:spTree>
    <p:extLst>
      <p:ext uri="{BB962C8B-B14F-4D97-AF65-F5344CB8AC3E}">
        <p14:creationId xmlns:p14="http://schemas.microsoft.com/office/powerpoint/2010/main" val="2212829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28D3E0-100E-BEFF-2BEF-98104E2E75E9}"/>
              </a:ext>
            </a:extLst>
          </p:cNvPr>
          <p:cNvSpPr>
            <a:spLocks noGrp="1"/>
          </p:cNvSpPr>
          <p:nvPr>
            <p:ph type="title"/>
          </p:nvPr>
        </p:nvSpPr>
        <p:spPr/>
        <p:txBody>
          <a:bodyPr/>
          <a:lstStyle/>
          <a:p>
            <a:r>
              <a:rPr lang="en" altLang="ja-JP" dirty="0"/>
              <a:t>Dynamic Threshold Adjustment System</a:t>
            </a:r>
            <a:endParaRPr kumimoji="1" lang="ja-JP" altLang="en-US"/>
          </a:p>
        </p:txBody>
      </p:sp>
      <p:sp>
        <p:nvSpPr>
          <p:cNvPr id="3" name="コンテンツ プレースホルダー 2">
            <a:extLst>
              <a:ext uri="{FF2B5EF4-FFF2-40B4-BE49-F238E27FC236}">
                <a16:creationId xmlns:a16="http://schemas.microsoft.com/office/drawing/2014/main" id="{83B6D203-BEC5-636A-A1E0-21C6C7B86FBF}"/>
              </a:ext>
            </a:extLst>
          </p:cNvPr>
          <p:cNvSpPr>
            <a:spLocks noGrp="1"/>
          </p:cNvSpPr>
          <p:nvPr>
            <p:ph idx="1"/>
          </p:nvPr>
        </p:nvSpPr>
        <p:spPr/>
        <p:txBody>
          <a:bodyPr>
            <a:normAutofit lnSpcReduction="10000"/>
          </a:bodyPr>
          <a:lstStyle/>
          <a:p>
            <a:r>
              <a:rPr kumimoji="1" lang="en" altLang="ja-JP" b="1" dirty="0"/>
              <a:t>Flexible Decision-Making Based on Three Factors</a:t>
            </a:r>
          </a:p>
          <a:p>
            <a:r>
              <a:rPr kumimoji="1" lang="en" altLang="ja-JP" dirty="0"/>
              <a:t>Inventory Level Response</a:t>
            </a:r>
          </a:p>
          <a:p>
            <a:pPr lvl="1"/>
            <a:r>
              <a:rPr lang="en" altLang="ja-JP" dirty="0"/>
              <a:t>Low inventory (&lt;30%) → Threshold × 1.5 (Aggressive procurement)</a:t>
            </a:r>
          </a:p>
          <a:p>
            <a:pPr lvl="1"/>
            <a:r>
              <a:rPr lang="en" altLang="ja-JP" dirty="0"/>
              <a:t>Normal inventory (30-80%) → Standard threshold</a:t>
            </a:r>
          </a:p>
          <a:p>
            <a:pPr lvl="1"/>
            <a:r>
              <a:rPr lang="en" altLang="ja-JP" dirty="0"/>
              <a:t>High inventory (&gt;80%) → Threshold × 0.7 (Suppress procurement)</a:t>
            </a:r>
            <a:endParaRPr kumimoji="1" lang="en" altLang="ja-JP" dirty="0"/>
          </a:p>
          <a:p>
            <a:r>
              <a:rPr kumimoji="1" lang="en" altLang="ja-JP" dirty="0"/>
              <a:t>Time Pressure Response</a:t>
            </a:r>
          </a:p>
          <a:p>
            <a:pPr lvl="1"/>
            <a:r>
              <a:rPr kumimoji="1" lang="en" altLang="ja-JP" dirty="0"/>
              <a:t>Time remaining &lt; 30% → Aggressive mode (Threshold × 1.8)</a:t>
            </a:r>
          </a:p>
          <a:p>
            <a:pPr lvl="1"/>
            <a:r>
              <a:rPr kumimoji="1" lang="en" altLang="ja-JP" dirty="0"/>
              <a:t>Time remaining &lt; 60% → Semi-aggressive mode (Threshold × 1.3)</a:t>
            </a:r>
          </a:p>
          <a:p>
            <a:r>
              <a:rPr kumimoji="1" lang="en" altLang="ja-JP" dirty="0"/>
              <a:t>Profit Trend Response</a:t>
            </a:r>
          </a:p>
          <a:p>
            <a:pPr lvl="1"/>
            <a:r>
              <a:rPr kumimoji="1" lang="en" altLang="ja-JP" dirty="0"/>
              <a:t>Downward trend in last 5 periods → Conservative mode</a:t>
            </a:r>
          </a:p>
          <a:p>
            <a:pPr lvl="1"/>
            <a:r>
              <a:rPr kumimoji="1" lang="en" altLang="ja-JP" dirty="0"/>
              <a:t>Upward trend → Normal mode</a:t>
            </a:r>
            <a:endParaRPr kumimoji="1" lang="ja-JP" altLang="en-US"/>
          </a:p>
        </p:txBody>
      </p:sp>
      <p:sp>
        <p:nvSpPr>
          <p:cNvPr id="4" name="スライド番号プレースホルダー 3">
            <a:extLst>
              <a:ext uri="{FF2B5EF4-FFF2-40B4-BE49-F238E27FC236}">
                <a16:creationId xmlns:a16="http://schemas.microsoft.com/office/drawing/2014/main" id="{51F9A24E-AAD7-8D41-80C7-BE96F6500EC7}"/>
              </a:ext>
            </a:extLst>
          </p:cNvPr>
          <p:cNvSpPr>
            <a:spLocks noGrp="1"/>
          </p:cNvSpPr>
          <p:nvPr>
            <p:ph type="sldNum" sz="quarter" idx="12"/>
          </p:nvPr>
        </p:nvSpPr>
        <p:spPr/>
        <p:txBody>
          <a:bodyPr/>
          <a:lstStyle/>
          <a:p>
            <a:fld id="{8AED98AE-505C-8847-913D-B805DEB91EB7}" type="slidenum">
              <a:rPr lang="ja-JP" altLang="en-US" smtClean="0"/>
              <a:pPr/>
              <a:t>7</a:t>
            </a:fld>
            <a:endParaRPr lang="ja-JP" altLang="en-US"/>
          </a:p>
        </p:txBody>
      </p:sp>
    </p:spTree>
    <p:extLst>
      <p:ext uri="{BB962C8B-B14F-4D97-AF65-F5344CB8AC3E}">
        <p14:creationId xmlns:p14="http://schemas.microsoft.com/office/powerpoint/2010/main" val="4146648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2B7AC4-AACC-42EE-752E-FDD093BD7261}"/>
              </a:ext>
            </a:extLst>
          </p:cNvPr>
          <p:cNvSpPr>
            <a:spLocks noGrp="1"/>
          </p:cNvSpPr>
          <p:nvPr>
            <p:ph type="title"/>
          </p:nvPr>
        </p:nvSpPr>
        <p:spPr/>
        <p:txBody>
          <a:bodyPr/>
          <a:lstStyle/>
          <a:p>
            <a:r>
              <a:rPr lang="en" altLang="ja-JP" dirty="0"/>
              <a:t>Smart Pricing Strategy</a:t>
            </a:r>
            <a:endParaRPr kumimoji="1" lang="ja-JP" altLang="en-US"/>
          </a:p>
        </p:txBody>
      </p:sp>
      <p:sp>
        <p:nvSpPr>
          <p:cNvPr id="3" name="コンテンツ プレースホルダー 2">
            <a:extLst>
              <a:ext uri="{FF2B5EF4-FFF2-40B4-BE49-F238E27FC236}">
                <a16:creationId xmlns:a16="http://schemas.microsoft.com/office/drawing/2014/main" id="{B3652072-77F5-67F8-FBD9-D8126615017D}"/>
              </a:ext>
            </a:extLst>
          </p:cNvPr>
          <p:cNvSpPr>
            <a:spLocks noGrp="1"/>
          </p:cNvSpPr>
          <p:nvPr>
            <p:ph idx="1"/>
          </p:nvPr>
        </p:nvSpPr>
        <p:spPr/>
        <p:txBody>
          <a:bodyPr>
            <a:normAutofit/>
          </a:bodyPr>
          <a:lstStyle/>
          <a:p>
            <a:r>
              <a:rPr kumimoji="1" lang="en" altLang="ja-JP" b="1" dirty="0"/>
              <a:t>Price Setting Based on Negotiation Stage and Partner Evaluation</a:t>
            </a:r>
          </a:p>
          <a:p>
            <a:r>
              <a:rPr kumimoji="1" lang="en" altLang="ja-JP" dirty="0"/>
              <a:t>First Proposal Principles</a:t>
            </a:r>
          </a:p>
          <a:p>
            <a:pPr lvl="1"/>
            <a:r>
              <a:rPr kumimoji="1" lang="en" altLang="ja-JP" dirty="0"/>
              <a:t>To customers: Start with maximum price</a:t>
            </a:r>
          </a:p>
          <a:p>
            <a:pPr lvl="1"/>
            <a:r>
              <a:rPr kumimoji="1" lang="en" altLang="ja-JP" dirty="0"/>
              <a:t>To suppliers: Start with minimum price</a:t>
            </a:r>
          </a:p>
          <a:p>
            <a:pPr lvl="1"/>
            <a:r>
              <a:rPr kumimoji="1" lang="en" altLang="ja-JP" dirty="0"/>
              <a:t>Reason: Maximize negotiation room</a:t>
            </a:r>
          </a:p>
          <a:p>
            <a:r>
              <a:rPr kumimoji="1" lang="en" altLang="ja-JP" dirty="0"/>
              <a:t>Counter-Offer Adjustment Formula</a:t>
            </a:r>
          </a:p>
          <a:p>
            <a:pPr lvl="1"/>
            <a:r>
              <a:rPr kumimoji="1" lang="en" altLang="ja-JP" dirty="0"/>
              <a:t>Base concession rate: 70% (sales) / 120% (procurement)</a:t>
            </a:r>
          </a:p>
          <a:p>
            <a:pPr lvl="1"/>
            <a:r>
              <a:rPr kumimoji="1" lang="en" altLang="ja-JP" dirty="0"/>
              <a:t>Partner trust bonus: Up to 15%</a:t>
            </a:r>
          </a:p>
          <a:p>
            <a:pPr lvl="1"/>
            <a:r>
              <a:rPr kumimoji="1" lang="en" altLang="ja-JP" dirty="0"/>
              <a:t>Emergency adjustment: 10%</a:t>
            </a:r>
          </a:p>
          <a:p>
            <a:pPr lvl="1"/>
            <a:r>
              <a:rPr kumimoji="1" lang="en" altLang="ja-JP" dirty="0"/>
              <a:t>Better conditions for quality partners</a:t>
            </a:r>
            <a:endParaRPr kumimoji="1" lang="ja-JP" altLang="en-US"/>
          </a:p>
        </p:txBody>
      </p:sp>
      <p:sp>
        <p:nvSpPr>
          <p:cNvPr id="4" name="スライド番号プレースホルダー 3">
            <a:extLst>
              <a:ext uri="{FF2B5EF4-FFF2-40B4-BE49-F238E27FC236}">
                <a16:creationId xmlns:a16="http://schemas.microsoft.com/office/drawing/2014/main" id="{F040F57E-5B04-BDE7-3283-3C9A9F7A3642}"/>
              </a:ext>
            </a:extLst>
          </p:cNvPr>
          <p:cNvSpPr>
            <a:spLocks noGrp="1"/>
          </p:cNvSpPr>
          <p:nvPr>
            <p:ph type="sldNum" sz="quarter" idx="12"/>
          </p:nvPr>
        </p:nvSpPr>
        <p:spPr/>
        <p:txBody>
          <a:bodyPr/>
          <a:lstStyle/>
          <a:p>
            <a:fld id="{8AED98AE-505C-8847-913D-B805DEB91EB7}" type="slidenum">
              <a:rPr lang="ja-JP" altLang="en-US" smtClean="0"/>
              <a:pPr/>
              <a:t>8</a:t>
            </a:fld>
            <a:endParaRPr lang="ja-JP" altLang="en-US"/>
          </a:p>
        </p:txBody>
      </p:sp>
    </p:spTree>
    <p:extLst>
      <p:ext uri="{BB962C8B-B14F-4D97-AF65-F5344CB8AC3E}">
        <p14:creationId xmlns:p14="http://schemas.microsoft.com/office/powerpoint/2010/main" val="768307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7117AF-E9EE-7600-192F-532B8FAC7EDD}"/>
              </a:ext>
            </a:extLst>
          </p:cNvPr>
          <p:cNvSpPr>
            <a:spLocks noGrp="1"/>
          </p:cNvSpPr>
          <p:nvPr>
            <p:ph type="title"/>
          </p:nvPr>
        </p:nvSpPr>
        <p:spPr/>
        <p:txBody>
          <a:bodyPr/>
          <a:lstStyle/>
          <a:p>
            <a:r>
              <a:rPr lang="en" altLang="ja-JP" dirty="0"/>
              <a:t>Optimal Combination Selection</a:t>
            </a:r>
            <a:endParaRPr kumimoji="1" lang="ja-JP" altLang="en-US"/>
          </a:p>
        </p:txBody>
      </p:sp>
      <p:sp>
        <p:nvSpPr>
          <p:cNvPr id="3" name="コンテンツ プレースホルダー 2">
            <a:extLst>
              <a:ext uri="{FF2B5EF4-FFF2-40B4-BE49-F238E27FC236}">
                <a16:creationId xmlns:a16="http://schemas.microsoft.com/office/drawing/2014/main" id="{28654F68-7A75-2267-D8A3-E55724847E49}"/>
              </a:ext>
            </a:extLst>
          </p:cNvPr>
          <p:cNvSpPr>
            <a:spLocks noGrp="1"/>
          </p:cNvSpPr>
          <p:nvPr>
            <p:ph idx="1"/>
          </p:nvPr>
        </p:nvSpPr>
        <p:spPr/>
        <p:txBody>
          <a:bodyPr>
            <a:normAutofit/>
          </a:bodyPr>
          <a:lstStyle/>
          <a:p>
            <a:r>
              <a:rPr kumimoji="1" lang="en" altLang="ja-JP" dirty="0"/>
              <a:t>Instant Decision via </a:t>
            </a:r>
            <a:r>
              <a:rPr kumimoji="1" lang="en" altLang="ja-JP" dirty="0" err="1"/>
              <a:t>PowerSet</a:t>
            </a:r>
            <a:r>
              <a:rPr kumimoji="1" lang="en" altLang="ja-JP" dirty="0"/>
              <a:t> Algorithm</a:t>
            </a:r>
          </a:p>
          <a:p>
            <a:r>
              <a:rPr kumimoji="1" lang="en" altLang="ja-JP" dirty="0"/>
              <a:t>Processing Flow</a:t>
            </a:r>
          </a:p>
          <a:p>
            <a:pPr lvl="1"/>
            <a:r>
              <a:rPr kumimoji="1" lang="en" altLang="ja-JP" dirty="0"/>
              <a:t>Generate all possible combinations from current offers</a:t>
            </a:r>
          </a:p>
          <a:p>
            <a:pPr lvl="1"/>
            <a:r>
              <a:rPr kumimoji="1" lang="en" altLang="ja-JP" dirty="0"/>
              <a:t>Calculate difference from needed quantity for each</a:t>
            </a:r>
          </a:p>
          <a:p>
            <a:pPr lvl="1"/>
            <a:r>
              <a:rPr kumimoji="1" lang="en" altLang="ja-JP" dirty="0"/>
              <a:t>Weight evaluation by partner quality</a:t>
            </a:r>
          </a:p>
          <a:p>
            <a:pPr lvl="2"/>
            <a:r>
              <a:rPr kumimoji="1" lang="en" altLang="ja-JP" dirty="0"/>
              <a:t>Adjusted value = Difference × (2.0 - Average success rate)</a:t>
            </a:r>
          </a:p>
          <a:p>
            <a:pPr lvl="1"/>
            <a:r>
              <a:rPr kumimoji="1" lang="en" altLang="ja-JP" dirty="0"/>
              <a:t>Select combination with minimum adjusted value</a:t>
            </a:r>
          </a:p>
          <a:p>
            <a:r>
              <a:rPr kumimoji="1" lang="en" altLang="ja-JP" dirty="0"/>
              <a:t>Selection Criteria</a:t>
            </a:r>
          </a:p>
          <a:p>
            <a:pPr lvl="1"/>
            <a:r>
              <a:rPr kumimoji="1" lang="en" altLang="ja-JP" dirty="0"/>
              <a:t>Minimum configuration meeting needs within threshold</a:t>
            </a:r>
          </a:p>
          <a:p>
            <a:pPr lvl="1"/>
            <a:r>
              <a:rPr kumimoji="1" lang="en" altLang="ja-JP" dirty="0"/>
              <a:t>Prioritize combinations of trusted partners</a:t>
            </a:r>
            <a:endParaRPr kumimoji="1" lang="ja-JP" altLang="en-US"/>
          </a:p>
        </p:txBody>
      </p:sp>
      <p:sp>
        <p:nvSpPr>
          <p:cNvPr id="4" name="スライド番号プレースホルダー 3">
            <a:extLst>
              <a:ext uri="{FF2B5EF4-FFF2-40B4-BE49-F238E27FC236}">
                <a16:creationId xmlns:a16="http://schemas.microsoft.com/office/drawing/2014/main" id="{989858E8-7A93-F869-D36C-F86007D8320E}"/>
              </a:ext>
            </a:extLst>
          </p:cNvPr>
          <p:cNvSpPr>
            <a:spLocks noGrp="1"/>
          </p:cNvSpPr>
          <p:nvPr>
            <p:ph type="sldNum" sz="quarter" idx="12"/>
          </p:nvPr>
        </p:nvSpPr>
        <p:spPr/>
        <p:txBody>
          <a:bodyPr/>
          <a:lstStyle/>
          <a:p>
            <a:fld id="{8AED98AE-505C-8847-913D-B805DEB91EB7}" type="slidenum">
              <a:rPr lang="ja-JP" altLang="en-US" smtClean="0"/>
              <a:pPr/>
              <a:t>9</a:t>
            </a:fld>
            <a:endParaRPr lang="ja-JP" altLang="en-US"/>
          </a:p>
        </p:txBody>
      </p:sp>
    </p:spTree>
    <p:extLst>
      <p:ext uri="{BB962C8B-B14F-4D97-AF65-F5344CB8AC3E}">
        <p14:creationId xmlns:p14="http://schemas.microsoft.com/office/powerpoint/2010/main" val="602738403"/>
      </p:ext>
    </p:extLst>
  </p:cSld>
  <p:clrMapOvr>
    <a:masterClrMapping/>
  </p:clrMapOvr>
</p:sld>
</file>

<file path=ppt/theme/theme1.xml><?xml version="1.0" encoding="utf-8"?>
<a:theme xmlns:a="http://schemas.openxmlformats.org/drawingml/2006/main" name="Office テーマ">
  <a:themeElements>
    <a:clrScheme name="私の配色カラー　1">
      <a:dk1>
        <a:srgbClr val="000000"/>
      </a:dk1>
      <a:lt1>
        <a:srgbClr val="FFFFFF"/>
      </a:lt1>
      <a:dk2>
        <a:srgbClr val="44546A"/>
      </a:dk2>
      <a:lt2>
        <a:srgbClr val="E7E6E6"/>
      </a:lt2>
      <a:accent1>
        <a:srgbClr val="4472C4"/>
      </a:accent1>
      <a:accent2>
        <a:srgbClr val="ED7D31"/>
      </a:accent2>
      <a:accent3>
        <a:srgbClr val="A5A5A5"/>
      </a:accent3>
      <a:accent4>
        <a:srgbClr val="AC9300"/>
      </a:accent4>
      <a:accent5>
        <a:srgbClr val="4F9FD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41219" id="{4B73C2D3-0053-B348-8ECA-C120D196BA6D}" vid="{6A53E1D5-365A-A846-8604-EEB630060D0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139</TotalTime>
  <Words>1432</Words>
  <Application>Microsoft Macintosh PowerPoint</Application>
  <PresentationFormat>ワイド画面</PresentationFormat>
  <Paragraphs>171</Paragraphs>
  <Slides>11</Slides>
  <Notes>9</Notes>
  <HiddenSlides>3</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Hiragino Sans W3</vt:lpstr>
      <vt:lpstr>Meiryo</vt:lpstr>
      <vt:lpstr>游ゴシック</vt:lpstr>
      <vt:lpstr>Arial</vt:lpstr>
      <vt:lpstr>Calibri</vt:lpstr>
      <vt:lpstr>Segoe UI</vt:lpstr>
      <vt:lpstr>Wingdings</vt:lpstr>
      <vt:lpstr>Office テーマ</vt:lpstr>
      <vt:lpstr>Strategy of AS0</vt:lpstr>
      <vt:lpstr>Core Concept</vt:lpstr>
      <vt:lpstr>Partner Evaluation System</vt:lpstr>
      <vt:lpstr>Core Concept</vt:lpstr>
      <vt:lpstr>Core Concept</vt:lpstr>
      <vt:lpstr>Partner Evaluation System</vt:lpstr>
      <vt:lpstr>Dynamic Threshold Adjustment System</vt:lpstr>
      <vt:lpstr>Smart Pricing Strategy</vt:lpstr>
      <vt:lpstr>Optimal Combination Selection</vt:lpstr>
      <vt:lpstr>Strategic Future Trade Allocation</vt:lpstr>
      <vt:lpstr>Results and Competitive Advantage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（さだひろあつなが） 貞廣篤良</dc:creator>
  <cp:lastModifiedBy>（さだひろあつなが） 貞廣篤良</cp:lastModifiedBy>
  <cp:revision>3</cp:revision>
  <cp:lastPrinted>2024-02-14T12:53:16Z</cp:lastPrinted>
  <dcterms:created xsi:type="dcterms:W3CDTF">2025-08-21T04:23:16Z</dcterms:created>
  <dcterms:modified xsi:type="dcterms:W3CDTF">2025-08-21T06:42:27Z</dcterms:modified>
</cp:coreProperties>
</file>