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M PLUS 1p"/>
      <p:regular r:id="rId29"/>
      <p:bold r:id="rId30"/>
    </p:embeddedFont>
    <p:embeddedFont>
      <p:font typeface="M PLUS 1p ExtraBold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5246DE-73FB-4EB6-B691-8F88A4BBF8CC}">
  <a:tblStyle styleId="{225246DE-73FB-4EB6-B691-8F88A4BBF8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PLUS1p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PLUS1pExtraBold-bold.fntdata"/><Relationship Id="rId30" Type="http://schemas.openxmlformats.org/officeDocument/2006/relationships/font" Target="fonts/MPLUS1p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5336cc5a79_2_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Hello everyone. My name is Shota Takayama. Today, I will introduce my negotiation agent, Rchan, which I developed for the SCML 2025 OneShot Track.</a:t>
            </a:r>
            <a:endParaRPr/>
          </a:p>
        </p:txBody>
      </p:sp>
      <p:sp>
        <p:nvSpPr>
          <p:cNvPr id="41" name="Google Shape;41;g35336cc5a79_2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490a776d8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Step two is to Estimate Probabilities. </a:t>
            </a:r>
            <a:br>
              <a:rPr lang="ja"/>
            </a:br>
            <a:r>
              <a:rPr lang="ja">
                <a:solidFill>
                  <a:schemeClr val="dk1"/>
                </a:solidFill>
              </a:rPr>
              <a:t>From this history, we predict the acceptance probability for our next offer using a Beta distribution model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For example, with 20 offers and 14 acceptances, we create a Beta distribution model. In this case, it is Beta(15, 7).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This graph shows our belief about the acceptance rate. As you can see, the most likely probability is around 0.7, or 70%."</a:t>
            </a:r>
            <a:endParaRPr/>
          </a:p>
        </p:txBody>
      </p:sp>
      <p:sp>
        <p:nvSpPr>
          <p:cNvPr id="106" name="Google Shape;106;g36490a776d8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490a776d8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The model gives us a </a:t>
            </a:r>
            <a:r>
              <a:rPr lang="ja">
                <a:solidFill>
                  <a:schemeClr val="dk1"/>
                </a:solidFill>
              </a:rPr>
              <a:t>acceptance</a:t>
            </a:r>
            <a:r>
              <a:rPr lang="ja"/>
              <a:t> probability for offering a certain quantity to a specific agent.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36490a776d8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490a776d8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We apply this same calculation to every quantity in our history log.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So, for each quantity, we create a different Beta distribution model based on its own history of acceptances.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This allows us to build a detailed profile for each </a:t>
            </a:r>
            <a:r>
              <a:rPr lang="ja"/>
              <a:t>partner</a:t>
            </a:r>
            <a:r>
              <a:rPr lang="ja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6490a776d8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490a776d8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As a result, our simple history table is transformed into a powerful probability table.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Now, we have a predicted acceptance rate for every quantity we might offer to this </a:t>
            </a:r>
            <a:r>
              <a:rPr lang="ja"/>
              <a:t>partner</a:t>
            </a:r>
            <a:r>
              <a:rPr lang="ja"/>
              <a:t>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This table is the key to our strategy, allowing us to make data-driven decisions.</a:t>
            </a:r>
            <a:endParaRPr/>
          </a:p>
        </p:txBody>
      </p:sp>
      <p:sp>
        <p:nvSpPr>
          <p:cNvPr id="139" name="Google Shape;139;g36490a776d8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490a776d8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Step three is to find our 'best </a:t>
            </a:r>
            <a:r>
              <a:rPr lang="ja"/>
              <a:t>partners</a:t>
            </a:r>
            <a:r>
              <a:rPr lang="ja"/>
              <a:t>'.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We rank agents by their overall acceptance rate to find the most reliable partners.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ja">
                <a:solidFill>
                  <a:schemeClr val="dk1"/>
                </a:solidFill>
              </a:rPr>
              <a:t>Then, we select the Top 4 most reliable agents. </a:t>
            </a:r>
            <a:endParaRPr/>
          </a:p>
        </p:txBody>
      </p:sp>
      <p:sp>
        <p:nvSpPr>
          <p:cNvPr id="153" name="Google Shape;153;g36490a776d8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490a776d8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ja">
                <a:solidFill>
                  <a:schemeClr val="dk1"/>
                </a:solidFill>
              </a:rPr>
              <a:t>In this example, we select Partners A, D, C, and B as our best partners.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6490a776d8_0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490a776d8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ja"/>
              <a:t>The final step is to propose the best combo. </a:t>
            </a:r>
            <a:br>
              <a:rPr lang="ja"/>
            </a:br>
            <a:r>
              <a:rPr lang="ja"/>
              <a:t>For our top 4 agents, we calculate the expected value for many different combinations. </a:t>
            </a:r>
            <a:br>
              <a:rPr lang="ja"/>
            </a:br>
            <a:r>
              <a:rPr lang="ja"/>
              <a:t>The expected value is the quantity multiplied by its predicted probability.</a:t>
            </a:r>
            <a:br>
              <a:rPr lang="ja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ja"/>
              <a:t>Let's look at the first column for Partner A as an example.</a:t>
            </a:r>
            <a:br>
              <a:rPr lang="ja"/>
            </a:br>
            <a:r>
              <a:rPr lang="ja"/>
              <a:t>In this specific combination, we consider offering a Quantity of 3 to Partner A.</a:t>
            </a:r>
            <a:br>
              <a:rPr lang="ja"/>
            </a:br>
            <a:r>
              <a:rPr lang="ja"/>
              <a:t>From our previous step, we know t</a:t>
            </a:r>
            <a:r>
              <a:rPr lang="ja"/>
              <a:t>he</a:t>
            </a:r>
            <a:r>
              <a:rPr lang="ja"/>
              <a:t> Probability of this offer being accepted is 0.7.</a:t>
            </a:r>
            <a:br>
              <a:rPr lang="ja"/>
            </a:br>
            <a:r>
              <a:rPr lang="ja"/>
              <a:t>So, the Expected Value for this single offer is the Quantity times the Probability, which is 2.1.</a:t>
            </a:r>
            <a:endParaRPr/>
          </a:p>
        </p:txBody>
      </p:sp>
      <p:sp>
        <p:nvSpPr>
          <p:cNvPr id="175" name="Google Shape;175;g36490a776d8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490a776d8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chemeClr val="dk1"/>
                </a:solidFill>
              </a:rPr>
              <a:t>In this case, the total expected value is 7.2.</a:t>
            </a:r>
            <a:br>
              <a:rPr lang="ja">
                <a:solidFill>
                  <a:schemeClr val="dk1"/>
                </a:solidFill>
              </a:rPr>
            </a:br>
            <a:r>
              <a:rPr lang="ja">
                <a:solidFill>
                  <a:schemeClr val="dk1"/>
                </a:solidFill>
              </a:rPr>
              <a:t>We do this for all possible combinations, and Rchan chooses the one with a total expected value that is closest to our target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36490a776d8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490a776d8_0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So, let me quickly summarize the proposing strategy.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It's a simple four-step process.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First, we </a:t>
            </a:r>
            <a:r>
              <a:rPr b="1" lang="ja">
                <a:solidFill>
                  <a:schemeClr val="dk1"/>
                </a:solidFill>
              </a:rPr>
              <a:t>track the history</a:t>
            </a:r>
            <a:r>
              <a:rPr lang="ja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Based on that data, we </a:t>
            </a:r>
            <a:r>
              <a:rPr b="1" lang="ja">
                <a:solidFill>
                  <a:schemeClr val="dk1"/>
                </a:solidFill>
              </a:rPr>
              <a:t>estimate the acceptance probabilities</a:t>
            </a:r>
            <a:r>
              <a:rPr lang="ja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This allows us to </a:t>
            </a:r>
            <a:r>
              <a:rPr b="1" lang="ja">
                <a:solidFill>
                  <a:schemeClr val="dk1"/>
                </a:solidFill>
              </a:rPr>
              <a:t>find our top 4 best partners</a:t>
            </a:r>
            <a:r>
              <a:rPr lang="ja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And finally, we </a:t>
            </a:r>
            <a:r>
              <a:rPr b="1" lang="ja">
                <a:solidFill>
                  <a:schemeClr val="dk1"/>
                </a:solidFill>
              </a:rPr>
              <a:t>propose the best combination</a:t>
            </a:r>
            <a:r>
              <a:rPr lang="ja">
                <a:solidFill>
                  <a:schemeClr val="dk1"/>
                </a:solidFill>
              </a:rPr>
              <a:t> to them.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This process is what makes our proposals so effective.</a:t>
            </a:r>
            <a:endParaRPr/>
          </a:p>
        </p:txBody>
      </p:sp>
      <p:sp>
        <p:nvSpPr>
          <p:cNvPr id="195" name="Google Shape;195;g36490a776d8_0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505ef1566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Next, I will explain our second strategy: </a:t>
            </a:r>
            <a:r>
              <a:rPr lang="ja"/>
              <a:t>Profit-Maximizing Acceptance</a:t>
            </a:r>
            <a:r>
              <a:rPr lang="ja"/>
              <a:t>. </a:t>
            </a:r>
            <a:br>
              <a:rPr lang="ja"/>
            </a:br>
            <a:r>
              <a:rPr lang="ja"/>
              <a:t>The key idea is to accept offers based on profit, not just quantity. </a:t>
            </a:r>
            <a:br>
              <a:rPr lang="ja"/>
            </a:br>
            <a:r>
              <a:rPr lang="ja"/>
              <a:t>Getting too little or too much can be expensive. </a:t>
            </a:r>
            <a:br>
              <a:rPr lang="ja"/>
            </a:br>
            <a:r>
              <a:rPr lang="ja"/>
              <a:t>So, Rchan calculates a 'Profit Score' for all incoming offers, and simply chooses the combination with the highest score.</a:t>
            </a:r>
            <a:endParaRPr/>
          </a:p>
        </p:txBody>
      </p:sp>
      <p:sp>
        <p:nvSpPr>
          <p:cNvPr id="202" name="Google Shape;202;g37505ef1566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336cc5a79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g35336cc5a79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490a776d8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36490a776d8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490a776d8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To conclude, Rchan is a strong agent for two reasons. </a:t>
            </a:r>
            <a:br>
              <a:rPr lang="ja"/>
            </a:br>
            <a:r>
              <a:rPr lang="ja"/>
              <a:t>First, its </a:t>
            </a:r>
            <a:r>
              <a:rPr lang="ja"/>
              <a:t>Predictive Proposing Strategy</a:t>
            </a:r>
            <a:r>
              <a:rPr lang="ja"/>
              <a:t> strategy learns from history to find the best partners and make effective offers. </a:t>
            </a:r>
            <a:br>
              <a:rPr lang="ja"/>
            </a:br>
            <a:r>
              <a:rPr lang="ja"/>
              <a:t>Second, its </a:t>
            </a:r>
            <a:r>
              <a:rPr lang="ja"/>
              <a:t>Profit-Maximizing Acceptance</a:t>
            </a:r>
            <a:r>
              <a:rPr lang="ja"/>
              <a:t> strategy uses a profit score to make flexible decisions based on the situation. </a:t>
            </a:r>
            <a:br>
              <a:rPr lang="ja"/>
            </a:br>
            <a:r>
              <a:rPr lang="ja"/>
              <a:t>These two ideas together make Rchan a very robust and adaptive agent.</a:t>
            </a:r>
            <a:endParaRPr/>
          </a:p>
        </p:txBody>
      </p:sp>
      <p:sp>
        <p:nvSpPr>
          <p:cNvPr id="215" name="Google Shape;215;g36490a776d8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341729ec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This concludes my presentation. Thank you for listening.</a:t>
            </a:r>
            <a:endParaRPr/>
          </a:p>
        </p:txBody>
      </p:sp>
      <p:sp>
        <p:nvSpPr>
          <p:cNvPr id="222" name="Google Shape;222;g35341729ec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6e979d9477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Rchan is an autonomous agent based on last year's winner.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It has two key concepts. </a:t>
            </a:r>
            <a:br>
              <a:rPr lang="ja">
                <a:solidFill>
                  <a:schemeClr val="dk1"/>
                </a:solidFill>
              </a:rPr>
            </a:br>
            <a:r>
              <a:rPr lang="ja">
                <a:solidFill>
                  <a:schemeClr val="dk1"/>
                </a:solidFill>
              </a:rPr>
              <a:t>First, it learns from past negotiations to find the best partners. </a:t>
            </a:r>
            <a:br>
              <a:rPr lang="ja">
                <a:solidFill>
                  <a:schemeClr val="dk1"/>
                </a:solidFill>
              </a:rPr>
            </a:br>
            <a:r>
              <a:rPr lang="ja">
                <a:solidFill>
                  <a:schemeClr val="dk1"/>
                </a:solidFill>
              </a:rPr>
              <a:t>Second, it makes decisions based on maximizing profit, not just matching the quantity. </a:t>
            </a:r>
            <a:br>
              <a:rPr lang="ja">
                <a:solidFill>
                  <a:schemeClr val="dk1"/>
                </a:solidFill>
              </a:rPr>
            </a:br>
            <a:r>
              <a:rPr lang="ja">
                <a:solidFill>
                  <a:schemeClr val="dk1"/>
                </a:solidFill>
              </a:rPr>
              <a:t>Now, let me explain how it works.</a:t>
            </a:r>
            <a:endParaRPr/>
          </a:p>
        </p:txBody>
      </p:sp>
      <p:sp>
        <p:nvSpPr>
          <p:cNvPr id="53" name="Google Shape;53;g36e979d9477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490a776d8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First, it's important to understand the negotiation environment of SCML Oneshot track. </a:t>
            </a:r>
            <a:br>
              <a:rPr lang="ja">
                <a:solidFill>
                  <a:schemeClr val="dk1"/>
                </a:solidFill>
              </a:rPr>
            </a:br>
            <a:r>
              <a:rPr lang="ja">
                <a:solidFill>
                  <a:schemeClr val="dk1"/>
                </a:solidFill>
              </a:rPr>
              <a:t>This is a many-to-many negotiation. Our agent must negotiate with multiple partners at the same time.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This means that in every round, our agent has to make two key decisions.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First is the Proposal Strategy: what offer should we send to each of these partners?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Second is the Acceptance Strategy: which combination of offers from all partners should we accept?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>
                <a:solidFill>
                  <a:schemeClr val="dk1"/>
                </a:solidFill>
              </a:rPr>
              <a:t>Rchan's core strategy is designed to answer these two questions.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" name="Google Shape;60;g36490a776d8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490a776d8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g36490a776d8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85c9871c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ja"/>
              <a:t>As I mentioned, Rchan's core strategy is divided into two parts to address these challenges: </a:t>
            </a:r>
            <a:r>
              <a:rPr lang="ja"/>
              <a:t>Predictive Proposing Strategy</a:t>
            </a:r>
            <a:r>
              <a:rPr lang="ja"/>
              <a:t> and </a:t>
            </a:r>
            <a:r>
              <a:rPr lang="ja"/>
              <a:t>Profit-Maximizing Acceptance Strategy</a:t>
            </a:r>
            <a:r>
              <a:rPr lang="ja"/>
              <a:t>. </a:t>
            </a:r>
            <a:br>
              <a:rPr lang="ja"/>
            </a:br>
            <a:r>
              <a:rPr lang="ja"/>
              <a:t>First, I will explain our </a:t>
            </a:r>
            <a:r>
              <a:rPr lang="ja"/>
              <a:t>Predictive Proposing Strategy</a:t>
            </a:r>
            <a:r>
              <a:rPr lang="ja"/>
              <a:t>.</a:t>
            </a:r>
            <a:endParaRPr/>
          </a:p>
        </p:txBody>
      </p:sp>
      <p:sp>
        <p:nvSpPr>
          <p:cNvPr id="73" name="Google Shape;73;g3785c9871c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490a776d8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Our </a:t>
            </a:r>
            <a:r>
              <a:rPr lang="ja"/>
              <a:t>Predictive Proposing Strategy</a:t>
            </a:r>
            <a:r>
              <a:rPr lang="ja"/>
              <a:t> has four simple steps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First, we Track History. Second, we Estimate Probabilities. Third, we Find our Best </a:t>
            </a:r>
            <a:r>
              <a:rPr lang="ja"/>
              <a:t>Partners</a:t>
            </a:r>
            <a:r>
              <a:rPr lang="ja"/>
              <a:t>. And finally, we Propose the Best Combo.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Let's look at each step.</a:t>
            </a:r>
            <a:endParaRPr/>
          </a:p>
        </p:txBody>
      </p:sp>
      <p:sp>
        <p:nvSpPr>
          <p:cNvPr id="80" name="Google Shape;80;g36490a776d8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490a776d8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Step one is to track history.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We record every offer we make to every agent.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For each agent, we maintain a history log.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This log tracks the quantity we proposed and whether it was accepted or not.</a:t>
            </a:r>
            <a:endParaRPr/>
          </a:p>
        </p:txBody>
      </p:sp>
      <p:sp>
        <p:nvSpPr>
          <p:cNvPr id="87" name="Google Shape;87;g36490a776d8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490a776d8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"/>
              <a:t>For example, as you can see in the table, we offered a quantity of 1 to Partner A, 20 times, and it was accepted 14 times.</a:t>
            </a:r>
            <a:endParaRPr/>
          </a:p>
        </p:txBody>
      </p:sp>
      <p:sp>
        <p:nvSpPr>
          <p:cNvPr id="96" name="Google Shape;96;g36490a776d8_0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684212" y="95130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4228" l="50456" r="2338" t="0"/>
          <a:stretch/>
        </p:blipFill>
        <p:spPr>
          <a:xfrm>
            <a:off x="5292725" y="2356247"/>
            <a:ext cx="3851275" cy="21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4228" l="1876" r="50439" t="0"/>
          <a:stretch/>
        </p:blipFill>
        <p:spPr>
          <a:xfrm>
            <a:off x="0" y="2356247"/>
            <a:ext cx="3851275" cy="21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637" y="2356247"/>
            <a:ext cx="540544" cy="211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68312" y="141684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395287" y="4192190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59112" y="4192190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732587" y="4192190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eiryo"/>
                <a:ea typeface="Meiryo"/>
                <a:cs typeface="Meiryo"/>
                <a:sym typeface="Meiry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>
                <a:latin typeface="Meiryo"/>
                <a:ea typeface="Meiryo"/>
                <a:cs typeface="Meiryo"/>
                <a:sym typeface="Meiryo"/>
              </a:defRPr>
            </a:lvl1pPr>
            <a:lvl2pPr indent="-3365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–"/>
              <a:defRPr sz="17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395288" y="419219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59113" y="4192191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732588" y="419219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>
                <a:latin typeface="Meiryo"/>
                <a:ea typeface="Meiryo"/>
                <a:cs typeface="Meiryo"/>
                <a:sym typeface="Meiry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395288" y="419219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059113" y="4192191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732588" y="419219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68312" y="141684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68312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395287" y="4192190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59112" y="4192190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732587" y="4192190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23275" y="4931569"/>
            <a:ext cx="540544" cy="2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4132" l="1876" r="2346" t="0"/>
          <a:stretch/>
        </p:blipFill>
        <p:spPr>
          <a:xfrm>
            <a:off x="0" y="4935140"/>
            <a:ext cx="8172450" cy="20835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ctrTitle"/>
          </p:nvPr>
        </p:nvSpPr>
        <p:spPr>
          <a:xfrm>
            <a:off x="684212" y="95130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4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Rchan: A Strategy for </a:t>
            </a:r>
            <a:br>
              <a:rPr lang="ja" sz="4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r>
              <a:rPr lang="ja" sz="4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SCML 2025 OneShot Track</a:t>
            </a:r>
            <a:endParaRPr sz="4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4" name="Google Shape;44;p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Shota Takayama</a:t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Fujita Lab, </a:t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Tokyo University of Agriculture and Technology</a:t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Step 2: Estimate Probabilities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From this history, we predict the acceptance probability of our next offer 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using a Beta distribution model.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aphicFrame>
        <p:nvGraphicFramePr>
          <p:cNvPr id="111" name="Google Shape;111;p15"/>
          <p:cNvGraphicFramePr/>
          <p:nvPr/>
        </p:nvGraphicFramePr>
        <p:xfrm>
          <a:off x="1111900" y="252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{225246DE-73FB-4EB6-B691-8F88A4BBF8CC}</a:tableStyleId>
              </a:tblPr>
              <a:tblGrid>
                <a:gridCol w="1299575"/>
                <a:gridCol w="1299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Quantity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Offers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Acceptances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14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2" name="Google Shape;112;p15"/>
          <p:cNvSpPr txBox="1"/>
          <p:nvPr/>
        </p:nvSpPr>
        <p:spPr>
          <a:xfrm>
            <a:off x="437100" y="3870400"/>
            <a:ext cx="4134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P(quantity = 1) = Beta(15, 7)</a:t>
            </a:r>
            <a:endParaRPr sz="12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Successes (α): 14 + 1 = 15</a:t>
            </a:r>
            <a:endParaRPr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Failures (β): (20 - 14) + 1 = 7</a:t>
            </a:r>
            <a:endParaRPr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ja" sz="20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20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13" name="Google Shape;113;p15" title="Code_Generated_Ima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326575"/>
            <a:ext cx="3846026" cy="24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2281500" y="1864875"/>
            <a:ext cx="45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Example: 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Quantity = 1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 </a:t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Step 2: Estimate Probabilities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The model gives us an acceptance probability for offering a certain quantity to a specific agent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2281500" y="2353400"/>
            <a:ext cx="45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Example: 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Partner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-A history log </a:t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aphicFrame>
        <p:nvGraphicFramePr>
          <p:cNvPr id="123" name="Google Shape;123;p16"/>
          <p:cNvGraphicFramePr/>
          <p:nvPr/>
        </p:nvGraphicFramePr>
        <p:xfrm>
          <a:off x="619350" y="284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{225246DE-73FB-4EB6-B691-8F88A4BBF8CC}</a:tableStyleId>
              </a:tblPr>
              <a:tblGrid>
                <a:gridCol w="1317550"/>
                <a:gridCol w="1317550"/>
                <a:gridCol w="1317550"/>
                <a:gridCol w="1317550"/>
                <a:gridCol w="1317550"/>
                <a:gridCol w="1317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Quantity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7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Offers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Acceptances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14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8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Step 2: Estimate Probabilities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468325" y="1059654"/>
            <a:ext cx="82296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We apply this same calculation to every quantity in our history log.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each quantity, we create a different Beta distribution model based on its own history of acceptances. 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	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1936900" y="4033975"/>
            <a:ext cx="13194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Beta(15, 7)</a:t>
            </a:r>
            <a:endParaRPr sz="17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3336425" y="4033975"/>
            <a:ext cx="13194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Beta(1, 6)</a:t>
            </a:r>
            <a:endParaRPr sz="17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655825" y="4033975"/>
            <a:ext cx="13194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Beta(9, 3)</a:t>
            </a:r>
            <a:endParaRPr sz="17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207100" y="4033975"/>
            <a:ext cx="13194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Beta(2, 2)</a:t>
            </a:r>
            <a:endParaRPr sz="17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2281500" y="2353400"/>
            <a:ext cx="45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Example: 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Partner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-A history log </a:t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aphicFrame>
        <p:nvGraphicFramePr>
          <p:cNvPr id="136" name="Google Shape;136;p17"/>
          <p:cNvGraphicFramePr/>
          <p:nvPr/>
        </p:nvGraphicFramePr>
        <p:xfrm>
          <a:off x="619350" y="284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{225246DE-73FB-4EB6-B691-8F88A4BBF8CC}</a:tableStyleId>
              </a:tblPr>
              <a:tblGrid>
                <a:gridCol w="1317550"/>
                <a:gridCol w="1317550"/>
                <a:gridCol w="1317550"/>
                <a:gridCol w="1317550"/>
                <a:gridCol w="1317550"/>
                <a:gridCol w="1317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Quantity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7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Offers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Acceptances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14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8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Step 2: Estimate Probabilities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468325" y="1059654"/>
            <a:ext cx="82296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This model transforms our simple history log into a powerful probability table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This table is the key to our strategy, allowing us to make data-driven decisions.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aphicFrame>
        <p:nvGraphicFramePr>
          <p:cNvPr id="144" name="Google Shape;144;p18"/>
          <p:cNvGraphicFramePr/>
          <p:nvPr/>
        </p:nvGraphicFramePr>
        <p:xfrm>
          <a:off x="619375" y="4452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{225246DE-73FB-4EB6-B691-8F88A4BBF8CC}</a:tableStyleId>
              </a:tblPr>
              <a:tblGrid>
                <a:gridCol w="1317550"/>
                <a:gridCol w="1317550"/>
                <a:gridCol w="1317550"/>
                <a:gridCol w="1317550"/>
                <a:gridCol w="1317550"/>
                <a:gridCol w="1317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300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Probabilities</a:t>
                      </a:r>
                      <a:endParaRPr b="1" sz="1300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0.75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0.7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0.4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5" name="Google Shape;145;p18"/>
          <p:cNvSpPr txBox="1"/>
          <p:nvPr/>
        </p:nvSpPr>
        <p:spPr>
          <a:xfrm>
            <a:off x="1936900" y="4033975"/>
            <a:ext cx="13194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Beta(15, 7)</a:t>
            </a:r>
            <a:endParaRPr sz="17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3336425" y="4033975"/>
            <a:ext cx="13194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Beta(1, 6)</a:t>
            </a:r>
            <a:endParaRPr sz="17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4655825" y="4033975"/>
            <a:ext cx="13194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Beta(9, 3)</a:t>
            </a:r>
            <a:endParaRPr sz="17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7207100" y="4033975"/>
            <a:ext cx="13194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Beta(2, 2)</a:t>
            </a:r>
            <a:endParaRPr sz="17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2281500" y="2353400"/>
            <a:ext cx="45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Example: Partner-A history log </a:t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aphicFrame>
        <p:nvGraphicFramePr>
          <p:cNvPr id="150" name="Google Shape;150;p18"/>
          <p:cNvGraphicFramePr/>
          <p:nvPr/>
        </p:nvGraphicFramePr>
        <p:xfrm>
          <a:off x="619350" y="284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{225246DE-73FB-4EB6-B691-8F88A4BBF8CC}</a:tableStyleId>
              </a:tblPr>
              <a:tblGrid>
                <a:gridCol w="1317550"/>
                <a:gridCol w="1317550"/>
                <a:gridCol w="1317550"/>
                <a:gridCol w="1317550"/>
                <a:gridCol w="1317550"/>
                <a:gridCol w="1317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Quantity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7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Offers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Acceptances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14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8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Step 3: Find "Best </a:t>
            </a: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Partners</a:t>
            </a: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"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468325" y="1059654"/>
            <a:ext cx="82296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We rank partner by their overall acceptance rate to find the most reliable partners.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We then select the Top 4 agents to focus on.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57" name="Google Shape;157;p19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aphicFrame>
        <p:nvGraphicFramePr>
          <p:cNvPr id="158" name="Google Shape;158;p19"/>
          <p:cNvGraphicFramePr/>
          <p:nvPr/>
        </p:nvGraphicFramePr>
        <p:xfrm>
          <a:off x="300513" y="251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{225246DE-73FB-4EB6-B691-8F88A4BBF8CC}</a:tableStyleId>
              </a:tblPr>
              <a:tblGrid>
                <a:gridCol w="1220425"/>
                <a:gridCol w="1220425"/>
                <a:gridCol w="1220425"/>
                <a:gridCol w="1220425"/>
                <a:gridCol w="1220425"/>
                <a:gridCol w="1220425"/>
                <a:gridCol w="1220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Partner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B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C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D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E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F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Total Offers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50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40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50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300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Total Acceptances</a:t>
                      </a:r>
                      <a:endParaRPr b="1" sz="1300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40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300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Acceptance rate</a:t>
                      </a:r>
                      <a:endParaRPr b="1" sz="1300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0.8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0.75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9" name="Google Shape;159;p19"/>
          <p:cNvSpPr txBox="1"/>
          <p:nvPr/>
        </p:nvSpPr>
        <p:spPr>
          <a:xfrm>
            <a:off x="2281500" y="2110050"/>
            <a:ext cx="45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Example: 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Partners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 history log </a:t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Step 3: Find "Best </a:t>
            </a: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Partners</a:t>
            </a: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"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468325" y="1059654"/>
            <a:ext cx="82296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We rank agents by their overall acceptance rate to find the most reliable partners.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We then select the Top 4 agents to focus on.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66" name="Google Shape;166;p20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aphicFrame>
        <p:nvGraphicFramePr>
          <p:cNvPr id="167" name="Google Shape;167;p20"/>
          <p:cNvGraphicFramePr/>
          <p:nvPr/>
        </p:nvGraphicFramePr>
        <p:xfrm>
          <a:off x="300513" y="251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{225246DE-73FB-4EB6-B691-8F88A4BBF8CC}</a:tableStyleId>
              </a:tblPr>
              <a:tblGrid>
                <a:gridCol w="1220425"/>
                <a:gridCol w="1220425"/>
                <a:gridCol w="1220425"/>
                <a:gridCol w="1220425"/>
                <a:gridCol w="1220425"/>
                <a:gridCol w="1220425"/>
                <a:gridCol w="1220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Partner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B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C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D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E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F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Total Offers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50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40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50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300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Total Acceptances</a:t>
                      </a:r>
                      <a:endParaRPr b="1" sz="1300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40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300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Acceptance rate</a:t>
                      </a:r>
                      <a:endParaRPr b="1" sz="1300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solidFill>
                            <a:srgbClr val="FF0000"/>
                          </a:solidFill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0.8</a:t>
                      </a:r>
                      <a:endParaRPr b="1">
                        <a:solidFill>
                          <a:srgbClr val="FF0000"/>
                        </a:solidFill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solidFill>
                            <a:srgbClr val="FF0000"/>
                          </a:solidFill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0.3</a:t>
                      </a:r>
                      <a:endParaRPr b="1">
                        <a:solidFill>
                          <a:srgbClr val="FF0000"/>
                        </a:solidFill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solidFill>
                            <a:srgbClr val="FF0000"/>
                          </a:solidFill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0.5</a:t>
                      </a:r>
                      <a:endParaRPr b="1">
                        <a:solidFill>
                          <a:srgbClr val="FF0000"/>
                        </a:solidFill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solidFill>
                            <a:srgbClr val="FF0000"/>
                          </a:solidFill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0.75</a:t>
                      </a:r>
                      <a:endParaRPr b="1">
                        <a:solidFill>
                          <a:srgbClr val="FF0000"/>
                        </a:solidFill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8" name="Google Shape;168;p20"/>
          <p:cNvSpPr/>
          <p:nvPr/>
        </p:nvSpPr>
        <p:spPr>
          <a:xfrm rot="-2100777">
            <a:off x="1926049" y="2509521"/>
            <a:ext cx="403652" cy="39890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/>
          <p:nvPr/>
        </p:nvSpPr>
        <p:spPr>
          <a:xfrm rot="-2100777">
            <a:off x="3146324" y="2509521"/>
            <a:ext cx="403652" cy="39890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 rot="-2100777">
            <a:off x="4366599" y="2509521"/>
            <a:ext cx="403652" cy="39890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 rot="-2100777">
            <a:off x="5586874" y="2509521"/>
            <a:ext cx="403652" cy="39890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2281500" y="2110050"/>
            <a:ext cx="45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Example: 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Partners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 history log </a:t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Step 4: Propose the Best Combo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468325" y="1059654"/>
            <a:ext cx="82296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We find the best combination of offers for our Top 4 partners.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We calculate the Expected Value for many different combinations.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Expected Value = Quantity × Predicted Probability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1230075" y="2471775"/>
            <a:ext cx="658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Combination Example: (A, B, C, D) = (3, 1, 4, 2)</a:t>
            </a:r>
            <a:endParaRPr sz="20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aphicFrame>
        <p:nvGraphicFramePr>
          <p:cNvPr id="181" name="Google Shape;181;p21"/>
          <p:cNvGraphicFramePr/>
          <p:nvPr/>
        </p:nvGraphicFramePr>
        <p:xfrm>
          <a:off x="893675" y="296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{225246DE-73FB-4EB6-B691-8F88A4BBF8CC}</a:tableStyleId>
              </a:tblPr>
              <a:tblGrid>
                <a:gridCol w="1471325"/>
                <a:gridCol w="1471325"/>
                <a:gridCol w="1471325"/>
                <a:gridCol w="1471325"/>
                <a:gridCol w="1471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Partner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B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C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D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Quantity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4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200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Probabilities</a:t>
                      </a:r>
                      <a:endParaRPr b="1" sz="1200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0.7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0.9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0.8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200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Expected Value</a:t>
                      </a:r>
                      <a:endParaRPr b="1" sz="1200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2.1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0.9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1.0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3.2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Step 4: Propose the Best Combo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468325" y="1059654"/>
            <a:ext cx="82296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3175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We do this for all possible combinations, and Rchan chooses the one with a total expected value that is closest to our target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aphicFrame>
        <p:nvGraphicFramePr>
          <p:cNvPr id="189" name="Google Shape;189;p22"/>
          <p:cNvGraphicFramePr/>
          <p:nvPr/>
        </p:nvGraphicFramePr>
        <p:xfrm>
          <a:off x="893675" y="296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{225246DE-73FB-4EB6-B691-8F88A4BBF8CC}</a:tableStyleId>
              </a:tblPr>
              <a:tblGrid>
                <a:gridCol w="1471325"/>
                <a:gridCol w="1471325"/>
                <a:gridCol w="1471325"/>
                <a:gridCol w="1471325"/>
                <a:gridCol w="1471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Partner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B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C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D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Quantity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4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200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Probabilities</a:t>
                      </a:r>
                      <a:endParaRPr b="1" sz="1200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0.7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0.9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0.8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200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Expected Value</a:t>
                      </a:r>
                      <a:endParaRPr b="1" sz="1200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2.1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0.9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1.0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3.2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0" name="Google Shape;190;p22"/>
          <p:cNvSpPr/>
          <p:nvPr/>
        </p:nvSpPr>
        <p:spPr>
          <a:xfrm rot="5400000">
            <a:off x="5211625" y="2127425"/>
            <a:ext cx="145500" cy="4989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3690800" y="4587075"/>
            <a:ext cx="524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total expected value = 7.2</a:t>
            </a:r>
            <a:endParaRPr sz="18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1230075" y="2471775"/>
            <a:ext cx="658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Combination Example: (A, B, C, D) = (3, 1, 4, 2)</a:t>
            </a:r>
            <a:endParaRPr sz="20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Predictive Proposing Strategy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Our proposal strategy has 4 steps: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41300" lvl="0" marL="1231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 PLUS 1p ExtraBold"/>
              <a:buAutoNum type="arabicPeriod"/>
            </a:pP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Track History	</a:t>
            </a:r>
            <a:endParaRPr sz="16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33020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 PLUS 1p ExtraBold"/>
              <a:buChar char="-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Record all offers</a:t>
            </a:r>
            <a:b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6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41300" lvl="0" marL="1231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 PLUS 1p ExtraBold"/>
              <a:buAutoNum type="arabicPeriod"/>
            </a:pP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Estimate Probabilities</a:t>
            </a: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 </a:t>
            </a:r>
            <a:endParaRPr sz="16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33020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 PLUS 1p ExtraBold"/>
              <a:buChar char="-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Calculate the </a:t>
            </a: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acceptance</a:t>
            </a: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 probabilities</a:t>
            </a:r>
            <a:b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6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41300" lvl="0" marL="1231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 PLUS 1p ExtraBold"/>
              <a:buAutoNum type="arabicPeriod"/>
            </a:pP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Find "Best </a:t>
            </a: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Partners</a:t>
            </a: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"</a:t>
            </a:r>
            <a:endParaRPr sz="16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33020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 PLUS 1p ExtraBold"/>
              <a:buChar char="-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Rank and select Top 4</a:t>
            </a:r>
            <a:b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6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1231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AutoNum type="arabicPeriod"/>
            </a:pP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Propose the Best Combo</a:t>
            </a:r>
            <a:endParaRPr sz="16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31750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-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Maximize expected value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This four-step process makes our proposals both smart and effective.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99" name="Google Shape;199;p23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Profit-Maximizing Acceptance Strategy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05" name="Google Shape;205;p24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We accept offers based on profit, not just quantity.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Problem: 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Getting too little or too much can lead to costly penalties.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Rchan's Solution: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Solution: We calculate a "Profit Score" for every combination of offers.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2" marL="10287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Score = Revenue - Costs (like Shortage or Disposal Penalties)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Rchan accepts the combination with the highest score.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06" name="Google Shape;206;p24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 Concepts</a:t>
            </a:r>
            <a:b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. </a:t>
            </a: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Conclusion</a:t>
            </a:r>
            <a:b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Conclusion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317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Rchan is a robust and adaptive agent because: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Predictive Proposing Strategy</a:t>
            </a: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: 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2" marL="1028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It learns from history to find the most reliable partners and make effective offers.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Profit-Maximizing Acceptance Strategy</a:t>
            </a: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: 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2" marL="1028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It uses a profit score to make flexible decisions that adapt to the situation.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19" name="Google Shape;219;p26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Thank you for Listening</a:t>
            </a:r>
            <a:b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Concepts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What is Rchan Concepts?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An autonomous agent based on last year's winner, "Cautious OneShot Agent".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Key Idea 1: 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2" marL="1028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Learns from past negotiations to find the best partners.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Key Idea 2: 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2" marL="1028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Makes adaptive decisions by accepting offers that maximize profit, not just quantity.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The Negotiation Environment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SCML Oneshot track is a many-to-many negotiation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Our agent must negotiate with multiple partners at the same time.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This requires two key decisions in every round: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Proposal Strategy: What offer should we send to each partner?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Acceptance Strategy: Which combination of offers from all partners should we accept?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Rchan's core strategy is designed to answer these two questions.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2</a:t>
            </a: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. </a:t>
            </a: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Rchan's Core Idea</a:t>
            </a:r>
            <a:b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Rchan's Core Strategy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317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Our strategy is divided into two parts: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     1. </a:t>
            </a: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Predictive Proposing Strategy</a:t>
            </a: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: 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What offer should we send to each partner?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     2. Profit-Maximizing Acceptance Strategy: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54000" lvl="3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–"/>
            </a:pPr>
            <a:r>
              <a:rPr lang="ja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Which set of offers from all partners should we accept?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Predictive Proposing Strategy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Our proposal strategy has 4 steps: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41300" lvl="0" marL="1231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 PLUS 1p ExtraBold"/>
              <a:buAutoNum type="arabicPeriod"/>
            </a:pP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Track History	</a:t>
            </a:r>
            <a:endParaRPr sz="16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41300" lvl="0" marL="1231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 PLUS 1p ExtraBold"/>
              <a:buAutoNum type="arabicPeriod"/>
            </a:pP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Estimate Probabilities</a:t>
            </a:r>
            <a:endParaRPr sz="16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41300" lvl="0" marL="1231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 PLUS 1p ExtraBold"/>
              <a:buAutoNum type="arabicPeriod"/>
            </a:pP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Find "Best </a:t>
            </a: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Partners</a:t>
            </a: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"</a:t>
            </a:r>
            <a:endParaRPr sz="16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1231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AutoNum type="arabicPeriod"/>
            </a:pPr>
            <a:r>
              <a:rPr lang="ja" sz="16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Propose the Best Combo</a:t>
            </a:r>
            <a:b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</a:b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Let's look at each step.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Step 1: Track History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We record every offer we make to every </a:t>
            </a: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agent</a:t>
            </a: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. 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each agent, we maintain a history log.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This log tracks the quantity we proposed and whether it was accepted or not.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2281500" y="2353400"/>
            <a:ext cx="45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Example: 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Partner-</a:t>
            </a: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A history log </a:t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aphicFrame>
        <p:nvGraphicFramePr>
          <p:cNvPr id="93" name="Google Shape;93;p13"/>
          <p:cNvGraphicFramePr/>
          <p:nvPr/>
        </p:nvGraphicFramePr>
        <p:xfrm>
          <a:off x="619350" y="284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{225246DE-73FB-4EB6-B691-8F88A4BBF8CC}</a:tableStyleId>
              </a:tblPr>
              <a:tblGrid>
                <a:gridCol w="1317550"/>
                <a:gridCol w="1317550"/>
                <a:gridCol w="1317550"/>
                <a:gridCol w="1317550"/>
                <a:gridCol w="1317550"/>
                <a:gridCol w="1317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Quantity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7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Offers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Acceptances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14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8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468313" y="141685"/>
            <a:ext cx="8229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" sz="30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Step 1: Track History</a:t>
            </a:r>
            <a:endParaRPr sz="30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468313" y="1059656"/>
            <a:ext cx="8229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We record every offer we make to every agent. 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each agent, we maintain a history log.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-228600" lvl="0" marL="317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 PLUS 1p ExtraBold"/>
              <a:buChar char="•"/>
            </a:pPr>
            <a:r>
              <a:rPr lang="ja" sz="14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This log tracks the quantity we proposed and whether it was accepted or not.</a:t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6874838" y="115691"/>
            <a:ext cx="2133600" cy="3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2281500" y="2353400"/>
            <a:ext cx="45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434343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For Example: Partner-A history log </a:t>
            </a:r>
            <a:endParaRPr sz="1800">
              <a:solidFill>
                <a:srgbClr val="434343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aphicFrame>
        <p:nvGraphicFramePr>
          <p:cNvPr id="102" name="Google Shape;102;p14"/>
          <p:cNvGraphicFramePr/>
          <p:nvPr/>
        </p:nvGraphicFramePr>
        <p:xfrm>
          <a:off x="619350" y="284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{225246DE-73FB-4EB6-B691-8F88A4BBF8CC}</a:tableStyleId>
              </a:tblPr>
              <a:tblGrid>
                <a:gridCol w="1317550"/>
                <a:gridCol w="1317550"/>
                <a:gridCol w="1317550"/>
                <a:gridCol w="1317550"/>
                <a:gridCol w="1317550"/>
                <a:gridCol w="1317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Quantity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3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7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Offers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5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2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Acceptances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14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0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8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…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>
                          <a:latin typeface="M PLUS 1p"/>
                          <a:ea typeface="M PLUS 1p"/>
                          <a:cs typeface="M PLUS 1p"/>
                          <a:sym typeface="M PLUS 1p"/>
                        </a:rPr>
                        <a:t>1</a:t>
                      </a:r>
                      <a:endParaRPr b="1">
                        <a:latin typeface="M PLUS 1p"/>
                        <a:ea typeface="M PLUS 1p"/>
                        <a:cs typeface="M PLUS 1p"/>
                        <a:sym typeface="M PLUS 1p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3" name="Google Shape;103;p14"/>
          <p:cNvSpPr/>
          <p:nvPr/>
        </p:nvSpPr>
        <p:spPr>
          <a:xfrm>
            <a:off x="1936900" y="2845375"/>
            <a:ext cx="1317600" cy="1188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標準デザイン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