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8" r:id="rId3"/>
    <p:sldId id="257" r:id="rId4"/>
    <p:sldId id="258" r:id="rId5"/>
    <p:sldId id="259" r:id="rId6"/>
    <p:sldId id="261" r:id="rId7"/>
    <p:sldId id="263" r:id="rId8"/>
    <p:sldId id="266" r:id="rId9"/>
    <p:sldId id="270" r:id="rId10"/>
    <p:sldId id="271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E2D844-A22D-CB4B-9120-38B7AF14A1AC}" v="8" dt="2025-08-30T12:20:14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7"/>
    <p:restoredTop sz="94694"/>
  </p:normalViewPr>
  <p:slideViewPr>
    <p:cSldViewPr snapToGrid="0">
      <p:cViewPr varScale="1">
        <p:scale>
          <a:sx n="96" d="100"/>
          <a:sy n="96" d="100"/>
        </p:scale>
        <p:origin x="20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C9B1C-B6EE-47A2-AC34-59D7882FBFB3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A6376-88D8-431C-9063-284F1DFA3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14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ja-JP"/>
              <a:t>This counter proposal is repeated until sum of the offered quantity match to the needs.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A6376-88D8-431C-9063-284F1DFA3F8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75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DDD-DE11-43B8-B12E-B3BF77233B77}" type="datetime1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04975FE1-5D3B-4277-9712-0ED96E90B80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00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D418-920D-4778-B6CE-C2AF0EDEFA76}" type="datetime1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FE1-5D3B-4277-9712-0ED96E90B8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88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E02-46DD-4E38-A5B6-0150270FDF47}" type="datetime1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FE1-5D3B-4277-9712-0ED96E90B8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28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CCC2-449F-4242-8527-BC64C061919C}" type="datetime1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04975FE1-5D3B-4277-9712-0ED96E90B80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13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122B-E9F5-45FB-AA27-50EC315BC4AC}" type="datetime1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04975FE1-5D3B-4277-9712-0ED96E90B80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4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AF3-9406-4397-8A06-4EE98C7F894F}" type="datetime1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FE1-5D3B-4277-9712-0ED96E90B8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04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0F48-4E38-44FF-9D9E-18AAF38ED702}" type="datetime1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FE1-5D3B-4277-9712-0ED96E90B8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10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7F1B-449A-41C0-9929-8F3795FA7DF1}" type="datetime1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FE1-5D3B-4277-9712-0ED96E90B80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1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DA37-381D-4C9B-BC66-642E826BD0E5}" type="datetime1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FE1-5D3B-4277-9712-0ED96E90B80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96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2440E28F-40DD-4D30-BF92-C3EE2FD97B8C}" type="datetime1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975FE1-5D3B-4277-9712-0ED96E90B8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98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8037-D319-4607-997C-47DE271BCBBA}" type="datetime1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FE1-5D3B-4277-9712-0ED96E90B8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20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95EE2E-591E-416C-A191-2714837493C8}" type="datetime1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975FE1-5D3B-4277-9712-0ED96E90B80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08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b="0" i="0" kern="1200" spc="-5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2.m4a"/><Relationship Id="rId4" Type="http://schemas.microsoft.com/office/2007/relationships/media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4.m4a"/><Relationship Id="rId4" Type="http://schemas.microsoft.com/office/2007/relationships/media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416B89-D328-4480-B9EB-1BF227076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751525"/>
            <a:ext cx="10058400" cy="2248886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CostAverseAgent</a:t>
            </a:r>
            <a:b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5300" dirty="0">
                <a:latin typeface="Arial" panose="020B0604020202020204" pitchFamily="34" charset="0"/>
                <a:cs typeface="Arial" panose="020B0604020202020204" pitchFamily="34" charset="0"/>
              </a:rPr>
              <a:t>for SCML2025 </a:t>
            </a:r>
            <a:r>
              <a:rPr lang="en-US" altLang="ja-JP" sz="5300" dirty="0" err="1">
                <a:latin typeface="Arial" panose="020B0604020202020204" pitchFamily="34" charset="0"/>
                <a:cs typeface="Arial" panose="020B0604020202020204" pitchFamily="34" charset="0"/>
              </a:rPr>
              <a:t>oneshot</a:t>
            </a:r>
            <a:endParaRPr kumimoji="1" lang="ja-JP" altLang="en-US"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DE3FA61-9CAE-C08A-E5B1-824A64C7F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34886"/>
            <a:ext cx="10058400" cy="1143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kumimoji="1" lang="en-US" altLang="ja-JP" cap="none" dirty="0" err="1">
                <a:latin typeface="Arial" panose="020B0604020202020204" pitchFamily="34" charset="0"/>
                <a:cs typeface="Arial" panose="020B0604020202020204" pitchFamily="34" charset="0"/>
              </a:rPr>
              <a:t>Yuzuru</a:t>
            </a:r>
            <a:r>
              <a:rPr kumimoji="1" lang="en-US" altLang="ja-JP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cap="none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1" lang="en-US" altLang="ja-JP" cap="none" dirty="0">
                <a:latin typeface="Arial" panose="020B0604020202020204" pitchFamily="34" charset="0"/>
                <a:cs typeface="Arial" panose="020B0604020202020204" pitchFamily="34" charset="0"/>
              </a:rPr>
              <a:t>itamura</a:t>
            </a:r>
          </a:p>
          <a:p>
            <a:pPr algn="ctr"/>
            <a:r>
              <a:rPr kumimoji="1" lang="en" altLang="ja-JP" cap="none" dirty="0">
                <a:latin typeface="Arial" panose="020B0604020202020204" pitchFamily="34" charset="0"/>
                <a:cs typeface="Arial" panose="020B0604020202020204" pitchFamily="34" charset="0"/>
              </a:rPr>
              <a:t>Tokyo University of Agriculture and Technology</a:t>
            </a:r>
          </a:p>
          <a:p>
            <a:pPr algn="ctr"/>
            <a:r>
              <a:rPr lang="en" altLang="ja-JP" cap="none" dirty="0">
                <a:latin typeface="Arial" panose="020B0604020202020204" pitchFamily="34" charset="0"/>
                <a:cs typeface="Arial" panose="020B0604020202020204" pitchFamily="34" charset="0"/>
              </a:rPr>
              <a:t>SCML 2025  </a:t>
            </a:r>
            <a:endParaRPr kumimoji="1" lang="en" altLang="ja-JP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1" lang="ja-JP" altLang="en-US" cap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13DC1B-2082-C2E8-754D-149B7BD6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FE1-5D3B-4277-9712-0ED96E90B80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pic>
        <p:nvPicPr>
          <p:cNvPr id="7" name="Audio Recording 2025/08/30 20:32:16">
            <a:hlinkClick r:id="" action="ppaction://media"/>
            <a:extLst>
              <a:ext uri="{FF2B5EF4-FFF2-40B4-BE49-F238E27FC236}">
                <a16:creationId xmlns:a16="http://schemas.microsoft.com/office/drawing/2014/main" id="{971B36D4-2AD3-A284-7CBF-5F7714B32A7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  <p:pic>
        <p:nvPicPr>
          <p:cNvPr id="27" name="オーディオ 26">
            <a:extLst>
              <a:ext uri="{FF2B5EF4-FFF2-40B4-BE49-F238E27FC236}">
                <a16:creationId xmlns:a16="http://schemas.microsoft.com/office/drawing/2014/main" id="{4429421B-B69E-8711-5916-6ECEA3A8F0B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460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14"/>
    </mc:Choice>
    <mc:Fallback>
      <p:transition spd="slow" advTm="14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43" objId="7"/>
        <p14:stopEvt time="13757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E2A3F5-EA66-C094-B040-BCF64061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SDR threshold</a:t>
            </a:r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1F369E0-D0F9-5357-727B-5D94AF012D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𝑆𝐷𝑅𝑡h𝑟𝑒𝑠h𝑙𝑑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𝑆𝐷𝑅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 ∗ 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𝑟𝑜𝑢𝑛𝑑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1" lang="en-US" altLang="ja-JP" sz="2400" dirty="0"/>
              </a:p>
              <a:p>
                <a:endParaRPr lang="en-US" altLang="ja-JP" dirty="0"/>
              </a:p>
              <a:p>
                <a:pPr>
                  <a:buFont typeface="Wingdings" pitchFamily="2" charset="2"/>
                  <a:buChar char="n"/>
                </a:pPr>
                <a:r>
                  <a:rPr lang="en-US" altLang="ja-JP" dirty="0"/>
                  <a:t>As the negotiation rounds progress, the threshold for accepting excess quantities is increased.</a:t>
                </a:r>
              </a:p>
              <a:p>
                <a:pPr>
                  <a:buFont typeface="Wingdings" pitchFamily="2" charset="2"/>
                  <a:buChar char="n"/>
                </a:pPr>
                <a:endParaRPr lang="en-US" altLang="ja-JP" dirty="0"/>
              </a:p>
              <a:p>
                <a:pPr>
                  <a:buFont typeface="Wingdings" pitchFamily="2" charset="2"/>
                  <a:buChar char="n"/>
                </a:pPr>
                <a:r>
                  <a:rPr lang="en-US" altLang="ja-JP" dirty="0"/>
                  <a:t>Generally, negotiation rounds tend to end in five rounds or less, so this function is linear rather than curved.</a:t>
                </a:r>
              </a:p>
              <a:p>
                <a:endParaRPr lang="en-US" altLang="ja-JP" dirty="0"/>
              </a:p>
              <a:p>
                <a:endParaRPr kumimoji="1" lang="ja-JP" altLang="en-US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1F369E0-D0F9-5357-727B-5D94AF012D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87" t="-943" r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A4257E-4950-32BD-336B-FBE26DF4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FE1-5D3B-4277-9712-0ED96E90B80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6" name="Audio Recording 2025/08/30 21:03:38">
            <a:hlinkClick r:id="" action="ppaction://media"/>
            <a:extLst>
              <a:ext uri="{FF2B5EF4-FFF2-40B4-BE49-F238E27FC236}">
                <a16:creationId xmlns:a16="http://schemas.microsoft.com/office/drawing/2014/main" id="{7CF07F98-A588-86A9-ECC3-2C4B577F7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2265CC-6033-754C-C53E-1BF2E509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Acceptance</a:t>
            </a:r>
            <a:r>
              <a:rPr kumimoji="1" lang="en-US" altLang="ja-JP"/>
              <a:t> Strategy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C1FB98-F0B7-2347-8BAB-D58E94765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dirty="0" err="1"/>
              <a:t>CostAverseAgent</a:t>
            </a:r>
            <a:r>
              <a:rPr lang="en" altLang="ja-JP" dirty="0"/>
              <a:t> selects the element whose total offered quantity does not exceed the </a:t>
            </a:r>
            <a:r>
              <a:rPr lang="en" altLang="ja-JP" u="sng" dirty="0"/>
              <a:t>SDR </a:t>
            </a:r>
            <a:r>
              <a:rPr lang="en" altLang="ja-JP" dirty="0"/>
              <a:t>(shortfall disposal ratio) threshold and is closest to it.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52ACCD-736A-C80B-6655-95C64CA3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FE1-5D3B-4277-9712-0ED96E90B80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968F8C03-D55D-5339-1FD5-7CB1F97F6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25" y="3553660"/>
            <a:ext cx="812800" cy="812800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F3A3926-D2DC-9B03-AA84-D41551B2185F}"/>
              </a:ext>
            </a:extLst>
          </p:cNvPr>
          <p:cNvCxnSpPr>
            <a:cxnSpLocks/>
          </p:cNvCxnSpPr>
          <p:nvPr/>
        </p:nvCxnSpPr>
        <p:spPr>
          <a:xfrm>
            <a:off x="4409253" y="4038027"/>
            <a:ext cx="1120258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D8959A0-8271-B000-EB67-F694C43EDD08}"/>
              </a:ext>
            </a:extLst>
          </p:cNvPr>
          <p:cNvCxnSpPr>
            <a:cxnSpLocks/>
          </p:cNvCxnSpPr>
          <p:nvPr/>
        </p:nvCxnSpPr>
        <p:spPr>
          <a:xfrm>
            <a:off x="1165080" y="3960060"/>
            <a:ext cx="1595515" cy="1564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31F47B1-4C67-A159-8C45-57CC5DE15EA0}"/>
              </a:ext>
            </a:extLst>
          </p:cNvPr>
          <p:cNvCxnSpPr>
            <a:cxnSpLocks/>
          </p:cNvCxnSpPr>
          <p:nvPr/>
        </p:nvCxnSpPr>
        <p:spPr>
          <a:xfrm>
            <a:off x="1165080" y="3240655"/>
            <a:ext cx="1602346" cy="60319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3E26909-0CF3-60CB-B59F-20EB174796E9}"/>
              </a:ext>
            </a:extLst>
          </p:cNvPr>
          <p:cNvCxnSpPr>
            <a:cxnSpLocks/>
          </p:cNvCxnSpPr>
          <p:nvPr/>
        </p:nvCxnSpPr>
        <p:spPr>
          <a:xfrm flipV="1">
            <a:off x="1165080" y="4107566"/>
            <a:ext cx="1595515" cy="42943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D7307CF-3D20-A9F8-2BEA-050E8C1CEDC0}"/>
              </a:ext>
            </a:extLst>
          </p:cNvPr>
          <p:cNvSpPr txBox="1"/>
          <p:nvPr/>
        </p:nvSpPr>
        <p:spPr>
          <a:xfrm>
            <a:off x="4753400" y="4066935"/>
            <a:ext cx="30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6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182FF5-C1BA-8268-B50A-84273533FFA5}"/>
              </a:ext>
            </a:extLst>
          </p:cNvPr>
          <p:cNvSpPr txBox="1"/>
          <p:nvPr/>
        </p:nvSpPr>
        <p:spPr>
          <a:xfrm>
            <a:off x="1972840" y="3240655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2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852C4E-B7E7-21EB-44FC-520E106B9CDD}"/>
              </a:ext>
            </a:extLst>
          </p:cNvPr>
          <p:cNvSpPr txBox="1"/>
          <p:nvPr/>
        </p:nvSpPr>
        <p:spPr>
          <a:xfrm>
            <a:off x="1972840" y="3668695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5F7841-2DA0-3642-B4F1-DC08DD4C3B5E}"/>
              </a:ext>
            </a:extLst>
          </p:cNvPr>
          <p:cNvSpPr txBox="1"/>
          <p:nvPr/>
        </p:nvSpPr>
        <p:spPr>
          <a:xfrm>
            <a:off x="2851183" y="4436267"/>
            <a:ext cx="19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CostAverseAgent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(Buy side)</a:t>
            </a:r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664169E-2468-B130-27BC-52AC07B3DFBA}"/>
              </a:ext>
            </a:extLst>
          </p:cNvPr>
          <p:cNvSpPr txBox="1"/>
          <p:nvPr/>
        </p:nvSpPr>
        <p:spPr>
          <a:xfrm>
            <a:off x="1961569" y="4237951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6</a:t>
            </a:r>
            <a:endParaRPr kumimoji="1" lang="ja-JP" altLang="en-US"/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ED23000D-C132-3446-2875-FB6D461EA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794947"/>
              </p:ext>
            </p:extLst>
          </p:nvPr>
        </p:nvGraphicFramePr>
        <p:xfrm>
          <a:off x="6390311" y="3219378"/>
          <a:ext cx="4751906" cy="2947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476">
                  <a:extLst>
                    <a:ext uri="{9D8B030D-6E8A-4147-A177-3AD203B41FA5}">
                      <a16:colId xmlns:a16="http://schemas.microsoft.com/office/drawing/2014/main" val="1851088131"/>
                    </a:ext>
                  </a:extLst>
                </a:gridCol>
                <a:gridCol w="2184896">
                  <a:extLst>
                    <a:ext uri="{9D8B030D-6E8A-4147-A177-3AD203B41FA5}">
                      <a16:colId xmlns:a16="http://schemas.microsoft.com/office/drawing/2014/main" val="1280178807"/>
                    </a:ext>
                  </a:extLst>
                </a:gridCol>
                <a:gridCol w="1679534">
                  <a:extLst>
                    <a:ext uri="{9D8B030D-6E8A-4147-A177-3AD203B41FA5}">
                      <a16:colId xmlns:a16="http://schemas.microsoft.com/office/drawing/2014/main" val="2757477825"/>
                    </a:ext>
                  </a:extLst>
                </a:gridCol>
              </a:tblGrid>
              <a:tr h="353146">
                <a:tc>
                  <a:txBody>
                    <a:bodyPr/>
                    <a:lstStyle/>
                    <a:p>
                      <a:r>
                        <a:rPr kumimoji="1" lang="en-US" altLang="ja-JP"/>
                        <a:t>offers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Element in Power set of offers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Total offered quantity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918961"/>
                  </a:ext>
                </a:extLst>
              </a:tr>
              <a:tr h="2307348">
                <a:tc>
                  <a:txBody>
                    <a:bodyPr/>
                    <a:lstStyle/>
                    <a:p>
                      <a:r>
                        <a:rPr kumimoji="1" lang="en-US" altLang="ja-JP"/>
                        <a:t>2,1,6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/>
                        <a:t>[ ]</a:t>
                      </a:r>
                    </a:p>
                    <a:p>
                      <a:r>
                        <a:rPr kumimoji="1" lang="en-US" altLang="ja-JP" sz="1800"/>
                        <a:t>[2]</a:t>
                      </a:r>
                    </a:p>
                    <a:p>
                      <a:r>
                        <a:rPr kumimoji="1" lang="en-US" altLang="ja-JP" sz="1800"/>
                        <a:t>[1]</a:t>
                      </a:r>
                    </a:p>
                    <a:p>
                      <a:r>
                        <a:rPr kumimoji="1" lang="en-US" altLang="ja-JP" sz="1800"/>
                        <a:t>[6]</a:t>
                      </a:r>
                    </a:p>
                    <a:p>
                      <a:r>
                        <a:rPr kumimoji="1" lang="en-US" altLang="ja-JP" sz="1800"/>
                        <a:t>[2,1]</a:t>
                      </a:r>
                    </a:p>
                    <a:p>
                      <a:r>
                        <a:rPr kumimoji="1" lang="en-US" altLang="ja-JP" sz="1800"/>
                        <a:t>[2,6]</a:t>
                      </a:r>
                    </a:p>
                    <a:p>
                      <a:r>
                        <a:rPr kumimoji="1" lang="en-US" altLang="ja-JP" sz="1800"/>
                        <a:t>[1,6]</a:t>
                      </a:r>
                    </a:p>
                    <a:p>
                      <a:r>
                        <a:rPr kumimoji="1" lang="en-US" altLang="ja-JP" sz="1800"/>
                        <a:t>[2,1,6]</a:t>
                      </a:r>
                      <a:endParaRPr kumimoji="1" lang="ja-JP" alt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</a:p>
                    <a:p>
                      <a:r>
                        <a:rPr kumimoji="1" lang="en-US" altLang="ja-JP" dirty="0"/>
                        <a:t>2</a:t>
                      </a:r>
                    </a:p>
                    <a:p>
                      <a:r>
                        <a:rPr kumimoji="1" lang="en-US" altLang="ja-JP" dirty="0"/>
                        <a:t>1</a:t>
                      </a:r>
                    </a:p>
                    <a:p>
                      <a:r>
                        <a:rPr kumimoji="1" lang="en-US" altLang="ja-JP" b="0" u="sng" dirty="0"/>
                        <a:t>6</a:t>
                      </a:r>
                      <a:r>
                        <a:rPr kumimoji="1" lang="en-US" altLang="ja-JP" b="1" u="sng" dirty="0"/>
                        <a:t> </a:t>
                      </a:r>
                      <a:r>
                        <a:rPr kumimoji="1" lang="en-US" altLang="ja-JP" b="0" u="sng" dirty="0"/>
                        <a:t>(selected)</a:t>
                      </a:r>
                      <a:endParaRPr kumimoji="1" lang="en-US" altLang="ja-JP" b="1" u="sng" dirty="0"/>
                    </a:p>
                    <a:p>
                      <a:r>
                        <a:rPr kumimoji="1" lang="en-US" altLang="ja-JP" b="0" u="none" dirty="0"/>
                        <a:t>3 </a:t>
                      </a:r>
                    </a:p>
                    <a:p>
                      <a:r>
                        <a:rPr kumimoji="1" lang="en-US" altLang="ja-JP" dirty="0"/>
                        <a:t>8 (excess)</a:t>
                      </a:r>
                    </a:p>
                    <a:p>
                      <a:r>
                        <a:rPr kumimoji="1" lang="en-US" altLang="ja-JP" dirty="0"/>
                        <a:t>7 (excess)</a:t>
                      </a:r>
                    </a:p>
                    <a:p>
                      <a:r>
                        <a:rPr kumimoji="1" lang="en-US" altLang="ja-JP" dirty="0"/>
                        <a:t>9 (excess)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072284"/>
                  </a:ext>
                </a:extLst>
              </a:tr>
            </a:tbl>
          </a:graphicData>
        </a:graphic>
      </p:graphicFrame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EFA8B89-F715-5319-7D4C-60AA91B3905F}"/>
              </a:ext>
            </a:extLst>
          </p:cNvPr>
          <p:cNvGrpSpPr/>
          <p:nvPr/>
        </p:nvGrpSpPr>
        <p:grpSpPr>
          <a:xfrm>
            <a:off x="1097279" y="5520475"/>
            <a:ext cx="3507807" cy="646331"/>
            <a:chOff x="606993" y="5654301"/>
            <a:chExt cx="3507807" cy="646331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2060437-A4F4-B1ED-07AF-1F3E768A53A2}"/>
                </a:ext>
              </a:extLst>
            </p:cNvPr>
            <p:cNvSpPr txBox="1"/>
            <p:nvPr/>
          </p:nvSpPr>
          <p:spPr>
            <a:xfrm>
              <a:off x="606993" y="5654301"/>
              <a:ext cx="3507807" cy="646331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Exogenous contract</a:t>
              </a:r>
            </a:p>
            <a:p>
              <a:r>
                <a:rPr kumimoji="1" lang="en-US" altLang="ja-JP" dirty="0"/>
                <a:t>offer </a:t>
              </a:r>
              <a:endParaRPr kumimoji="1" lang="ja-JP" altLang="en-US"/>
            </a:p>
          </p:txBody>
        </p: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EB157986-DF79-BA33-3AA0-FD9B61B7E6DD}"/>
                </a:ext>
              </a:extLst>
            </p:cNvPr>
            <p:cNvCxnSpPr>
              <a:cxnSpLocks/>
            </p:cNvCxnSpPr>
            <p:nvPr/>
          </p:nvCxnSpPr>
          <p:spPr>
            <a:xfrm>
              <a:off x="2650877" y="5859030"/>
              <a:ext cx="1219200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D5E6080B-43FD-008B-50A8-6CB2D73E18E2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79" y="6107008"/>
              <a:ext cx="1219798" cy="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50B79C-C208-3379-1E4F-E83DFCEE8210}"/>
              </a:ext>
            </a:extLst>
          </p:cNvPr>
          <p:cNvSpPr txBox="1"/>
          <p:nvPr/>
        </p:nvSpPr>
        <p:spPr>
          <a:xfrm>
            <a:off x="1089659" y="2674434"/>
            <a:ext cx="6570098" cy="3693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" altLang="ja-JP" dirty="0"/>
              <a:t>When SDR threshold = 1 , it is able to accept  6 ( = needs + 1)</a:t>
            </a:r>
            <a:endParaRPr lang="ja-JP" altLang="en-US"/>
          </a:p>
        </p:txBody>
      </p:sp>
      <p:pic>
        <p:nvPicPr>
          <p:cNvPr id="14" name="Audio Recording 2025/08/30 21:01:20">
            <a:hlinkClick r:id="" action="ppaction://media"/>
            <a:extLst>
              <a:ext uri="{FF2B5EF4-FFF2-40B4-BE49-F238E27FC236}">
                <a16:creationId xmlns:a16="http://schemas.microsoft.com/office/drawing/2014/main" id="{CCA7687E-56F7-EDD2-D853-799AFC5235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7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C631AC-4D3C-EAE0-8B63-9510778E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Contents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E82147-9544-0E1E-549A-B44FB52F3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kumimoji="1" lang="en-US" altLang="ja-JP" dirty="0"/>
              <a:t>Concepts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/>
              <a:t>Proposal Strategy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/>
              <a:t>Acceptance Strategy</a:t>
            </a:r>
          </a:p>
          <a:p>
            <a:pPr>
              <a:buFont typeface="Wingdings" pitchFamily="2" charset="2"/>
              <a:buChar char="n"/>
            </a:pPr>
            <a:r>
              <a:rPr kumimoji="1" lang="en-US" altLang="ja-JP" dirty="0"/>
              <a:t>Response Strategy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5D7E47-858B-AAA3-1F47-C5705641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FE1-5D3B-4277-9712-0ED96E90B80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5" name="Audio Recording 2025/08/30 20:32:49">
            <a:hlinkClick r:id="" action="ppaction://media"/>
            <a:extLst>
              <a:ext uri="{FF2B5EF4-FFF2-40B4-BE49-F238E27FC236}">
                <a16:creationId xmlns:a16="http://schemas.microsoft.com/office/drawing/2014/main" id="{341C2217-31D5-5364-8C15-1D89F661D95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  <p:pic>
        <p:nvPicPr>
          <p:cNvPr id="29" name="オーディオ 28">
            <a:extLst>
              <a:ext uri="{FF2B5EF4-FFF2-40B4-BE49-F238E27FC236}">
                <a16:creationId xmlns:a16="http://schemas.microsoft.com/office/drawing/2014/main" id="{61D96CA2-2B94-2AD6-72E7-12A61E96F9D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739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48"/>
    </mc:Choice>
    <mc:Fallback>
      <p:transition spd="slow" advTm="8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2" objId="5"/>
        <p14:stopEvt time="8748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CE38B1-0667-7A23-5955-C76D9DCB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Concepts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1CDD34-2FA0-38F4-1C8B-9E0BC6A42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altLang="ja-JP" dirty="0"/>
              <a:t>B</a:t>
            </a:r>
            <a:r>
              <a:rPr kumimoji="1" lang="en-US" altLang="ja-JP" dirty="0"/>
              <a:t>ased on </a:t>
            </a:r>
            <a:r>
              <a:rPr kumimoji="1" lang="en-US" altLang="ja-JP" dirty="0" err="1"/>
              <a:t>BetterSyncAgent</a:t>
            </a:r>
            <a:r>
              <a:rPr kumimoji="1" lang="en-US" altLang="ja-JP" dirty="0"/>
              <a:t>.</a:t>
            </a:r>
          </a:p>
          <a:p>
            <a:pPr>
              <a:buFont typeface="Wingdings" pitchFamily="2" charset="2"/>
              <a:buChar char="n"/>
            </a:pPr>
            <a:endParaRPr lang="en-US" altLang="ja-JP" dirty="0"/>
          </a:p>
          <a:p>
            <a:pPr>
              <a:buFont typeface="Wingdings" pitchFamily="2" charset="2"/>
              <a:buChar char="n"/>
            </a:pPr>
            <a:r>
              <a:rPr kumimoji="1" lang="en-US" altLang="ja-JP" dirty="0"/>
              <a:t>Ignore price and focus only on quantity to trade.</a:t>
            </a:r>
          </a:p>
          <a:p>
            <a:pPr>
              <a:buFont typeface="Wingdings" pitchFamily="2" charset="2"/>
              <a:buChar char="n"/>
            </a:pPr>
            <a:endParaRPr lang="en-US" altLang="ja-JP" dirty="0"/>
          </a:p>
          <a:p>
            <a:pPr>
              <a:buFont typeface="Wingdings" pitchFamily="2" charset="2"/>
              <a:buChar char="n"/>
            </a:pPr>
            <a:r>
              <a:rPr lang="en-US" altLang="ja-JP" b="1" dirty="0"/>
              <a:t>A</a:t>
            </a:r>
            <a:r>
              <a:rPr kumimoji="1" lang="en-US" altLang="ja-JP" b="1" dirty="0"/>
              <a:t>verse</a:t>
            </a:r>
            <a:r>
              <a:rPr kumimoji="1" lang="en-US" altLang="ja-JP" dirty="0"/>
              <a:t> to paying costs.</a:t>
            </a:r>
          </a:p>
          <a:p>
            <a:pPr lvl="1">
              <a:buFont typeface="Wingdings" pitchFamily="2" charset="2"/>
              <a:buChar char="n"/>
            </a:pPr>
            <a:r>
              <a:rPr lang="en-US" altLang="ja-JP" dirty="0"/>
              <a:t>Cost means disposal cost and shortfall penalty.</a:t>
            </a:r>
          </a:p>
          <a:p>
            <a:pPr lvl="1">
              <a:buFont typeface="Wingdings" pitchFamily="2" charset="2"/>
              <a:buChar char="n"/>
            </a:pPr>
            <a:r>
              <a:rPr kumimoji="1" lang="en" altLang="ja-JP" dirty="0"/>
              <a:t>In this game, each time a simulation is run, the multipliers for the shortfall penalty and disposal cost for each agent change according to a given probability distribution.</a:t>
            </a:r>
          </a:p>
          <a:p>
            <a:pPr lvl="1">
              <a:buFont typeface="Wingdings" pitchFamily="2" charset="2"/>
              <a:buChar char="n"/>
            </a:pPr>
            <a:r>
              <a:rPr kumimoji="1" lang="en" altLang="ja-JP" dirty="0"/>
              <a:t>My agent's primary strategy is to avoid whichever is greater between the shortfall penalty and the disposal cost.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43CB95-7EDE-531C-78CB-E7A3A084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FE1-5D3B-4277-9712-0ED96E90B80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5" name="Audio Recording 2025/08/30 20:36:41">
            <a:hlinkClick r:id="" action="ppaction://media"/>
            <a:extLst>
              <a:ext uri="{FF2B5EF4-FFF2-40B4-BE49-F238E27FC236}">
                <a16:creationId xmlns:a16="http://schemas.microsoft.com/office/drawing/2014/main" id="{415AE306-377B-7875-9F58-ADA3E54C8DB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10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9B2B3C7-2B24-1D6F-CF04-68B55F374C64}"/>
              </a:ext>
            </a:extLst>
          </p:cNvPr>
          <p:cNvSpPr/>
          <p:nvPr/>
        </p:nvSpPr>
        <p:spPr>
          <a:xfrm>
            <a:off x="9012792" y="3242781"/>
            <a:ext cx="439633" cy="2337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0671BD-FD92-05C1-AB10-53E5C874F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Proposal</a:t>
            </a:r>
            <a:r>
              <a:rPr lang="en-US" altLang="ja-JP"/>
              <a:t> Strategy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DEC3B1-8336-C83F-AD2F-489A0B41E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endParaRPr kumimoji="1" lang="en" altLang="ja-JP" dirty="0"/>
          </a:p>
          <a:p>
            <a:pPr>
              <a:buFont typeface="Wingdings" pitchFamily="2" charset="2"/>
              <a:buChar char="n"/>
            </a:pPr>
            <a:r>
              <a:rPr lang="en" altLang="ja-JP" dirty="0" err="1"/>
              <a:t>BetterSyncAgent</a:t>
            </a:r>
            <a:r>
              <a:rPr lang="en" altLang="ja-JP" dirty="0"/>
              <a:t> distributes needs at random.(Distribute 1 or more to each.)</a:t>
            </a:r>
            <a:endParaRPr kumimoji="1" lang="en" altLang="ja-JP" dirty="0"/>
          </a:p>
          <a:p>
            <a:pPr marL="544068" lvl="1" indent="-342900">
              <a:buFont typeface="+mj-lt"/>
              <a:buAutoNum type="arabicPeriod"/>
            </a:pPr>
            <a:endParaRPr lang="en-US" altLang="ja-JP" dirty="0"/>
          </a:p>
          <a:p>
            <a:pPr marL="544068" lvl="1" indent="-342900">
              <a:buFont typeface="+mj-lt"/>
              <a:buAutoNum type="arabicPeriod"/>
            </a:pPr>
            <a:endParaRPr lang="en-US" altLang="ja-JP" dirty="0"/>
          </a:p>
          <a:p>
            <a:pPr marL="544068" lvl="1" indent="-342900">
              <a:buFont typeface="+mj-lt"/>
              <a:buAutoNum type="arabicPeriod"/>
            </a:pPr>
            <a:endParaRPr lang="en-US" altLang="ja-JP" dirty="0"/>
          </a:p>
          <a:p>
            <a:pPr marL="201168" lvl="1" indent="0">
              <a:buNone/>
            </a:pPr>
            <a:br>
              <a:rPr lang="en-US" altLang="ja-JP" dirty="0"/>
            </a:br>
            <a:endParaRPr lang="en-US" altLang="ja-JP" dirty="0"/>
          </a:p>
          <a:p>
            <a:pPr marL="544068" lvl="1" indent="-342900">
              <a:buFont typeface="+mj-lt"/>
              <a:buAutoNum type="arabicPeriod"/>
            </a:pPr>
            <a:endParaRPr lang="en-US" altLang="ja-JP" dirty="0"/>
          </a:p>
          <a:p>
            <a:pPr marL="544068" lvl="1" indent="-342900">
              <a:buFont typeface="+mj-lt"/>
              <a:buAutoNum type="arabicPeriod"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DCB85-B72E-A044-B230-1C46A30F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FE1-5D3B-4277-9712-0ED96E90B80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5ECA7409-A4E9-568B-2AD7-D36EAA640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3777907"/>
            <a:ext cx="812800" cy="812800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B8AF4FD-B9C6-91AC-5740-86002FF71E86}"/>
              </a:ext>
            </a:extLst>
          </p:cNvPr>
          <p:cNvCxnSpPr/>
          <p:nvPr/>
        </p:nvCxnSpPr>
        <p:spPr>
          <a:xfrm>
            <a:off x="2875722" y="4192394"/>
            <a:ext cx="243840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9D877160-AD98-DAF4-F720-EB8C5CC10E21}"/>
              </a:ext>
            </a:extLst>
          </p:cNvPr>
          <p:cNvCxnSpPr/>
          <p:nvPr/>
        </p:nvCxnSpPr>
        <p:spPr>
          <a:xfrm>
            <a:off x="6897757" y="4154098"/>
            <a:ext cx="2438400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E209DA8-CAE0-713D-30E9-0843272F0052}"/>
              </a:ext>
            </a:extLst>
          </p:cNvPr>
          <p:cNvCxnSpPr>
            <a:cxnSpLocks/>
          </p:cNvCxnSpPr>
          <p:nvPr/>
        </p:nvCxnSpPr>
        <p:spPr>
          <a:xfrm>
            <a:off x="6897757" y="4159197"/>
            <a:ext cx="2438400" cy="7200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259FCE3-A020-D46B-172B-6B1C5EEB355E}"/>
              </a:ext>
            </a:extLst>
          </p:cNvPr>
          <p:cNvCxnSpPr>
            <a:cxnSpLocks/>
          </p:cNvCxnSpPr>
          <p:nvPr/>
        </p:nvCxnSpPr>
        <p:spPr>
          <a:xfrm flipV="1">
            <a:off x="6897757" y="3429000"/>
            <a:ext cx="2438400" cy="7200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700529-05D8-B903-3D36-FD6CDAABB9EA}"/>
              </a:ext>
            </a:extLst>
          </p:cNvPr>
          <p:cNvSpPr txBox="1"/>
          <p:nvPr/>
        </p:nvSpPr>
        <p:spPr>
          <a:xfrm>
            <a:off x="3870077" y="4226653"/>
            <a:ext cx="10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6 (needs)</a:t>
            </a:r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4294DCE-8341-38DC-E29B-EABB52C7A155}"/>
              </a:ext>
            </a:extLst>
          </p:cNvPr>
          <p:cNvSpPr txBox="1"/>
          <p:nvPr/>
        </p:nvSpPr>
        <p:spPr>
          <a:xfrm>
            <a:off x="9044609" y="3545914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3</a:t>
            </a:r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94253B-9DD4-33DA-FB20-A0EB81CD913C}"/>
              </a:ext>
            </a:extLst>
          </p:cNvPr>
          <p:cNvSpPr txBox="1"/>
          <p:nvPr/>
        </p:nvSpPr>
        <p:spPr>
          <a:xfrm>
            <a:off x="9051236" y="4264449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3C76A59-9EA9-4EE8-C885-AE3B140C44FE}"/>
              </a:ext>
            </a:extLst>
          </p:cNvPr>
          <p:cNvSpPr txBox="1"/>
          <p:nvPr/>
        </p:nvSpPr>
        <p:spPr>
          <a:xfrm>
            <a:off x="9051236" y="4972920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2</a:t>
            </a:r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9F1EC04-EE4D-C17E-F139-C4CE73A7BEF2}"/>
              </a:ext>
            </a:extLst>
          </p:cNvPr>
          <p:cNvSpPr txBox="1"/>
          <p:nvPr/>
        </p:nvSpPr>
        <p:spPr>
          <a:xfrm>
            <a:off x="5257358" y="4660514"/>
            <a:ext cx="193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err="1"/>
              <a:t>BetterSyncAgent</a:t>
            </a:r>
            <a:endParaRPr kumimoji="1" lang="ja-JP" altLang="en-US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301BE37-363C-BF1E-83E7-355B2C2007C3}"/>
              </a:ext>
            </a:extLst>
          </p:cNvPr>
          <p:cNvGrpSpPr/>
          <p:nvPr/>
        </p:nvGrpSpPr>
        <p:grpSpPr>
          <a:xfrm>
            <a:off x="1036320" y="4706680"/>
            <a:ext cx="3507807" cy="646331"/>
            <a:chOff x="606993" y="5654301"/>
            <a:chExt cx="3507807" cy="64633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9F08986-3DDD-47BC-DB36-ACF34A084647}"/>
                </a:ext>
              </a:extLst>
            </p:cNvPr>
            <p:cNvSpPr txBox="1"/>
            <p:nvPr/>
          </p:nvSpPr>
          <p:spPr>
            <a:xfrm>
              <a:off x="606993" y="5654301"/>
              <a:ext cx="3507807" cy="646331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/>
                <a:t>exougenous</a:t>
              </a:r>
              <a:r>
                <a:rPr kumimoji="1" lang="en-US" altLang="ja-JP" dirty="0"/>
                <a:t> contract</a:t>
              </a:r>
            </a:p>
            <a:p>
              <a:r>
                <a:rPr kumimoji="1" lang="en-US" altLang="ja-JP" dirty="0"/>
                <a:t>my offer </a:t>
              </a:r>
              <a:endParaRPr kumimoji="1" lang="ja-JP" altLang="en-US"/>
            </a:p>
          </p:txBody>
        </p: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C44B1FD1-7600-60DB-E2EF-F0E9800D685C}"/>
                </a:ext>
              </a:extLst>
            </p:cNvPr>
            <p:cNvCxnSpPr>
              <a:cxnSpLocks/>
            </p:cNvCxnSpPr>
            <p:nvPr/>
          </p:nvCxnSpPr>
          <p:spPr>
            <a:xfrm>
              <a:off x="2650877" y="5859030"/>
              <a:ext cx="1219200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8BA8882C-91E8-C94D-912C-A00905F64D18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79" y="6107008"/>
              <a:ext cx="1219798" cy="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2B1C11-7806-FD9C-C63D-1ED1B9BD2579}"/>
              </a:ext>
            </a:extLst>
          </p:cNvPr>
          <p:cNvSpPr txBox="1"/>
          <p:nvPr/>
        </p:nvSpPr>
        <p:spPr>
          <a:xfrm>
            <a:off x="8748209" y="5669363"/>
            <a:ext cx="96879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random</a:t>
            </a:r>
            <a:endParaRPr kumimoji="1" lang="ja-JP" altLang="en-US"/>
          </a:p>
        </p:txBody>
      </p:sp>
      <p:pic>
        <p:nvPicPr>
          <p:cNvPr id="8" name="Audio Recording 2025/08/30 20:39:31">
            <a:hlinkClick r:id="" action="ppaction://media"/>
            <a:extLst>
              <a:ext uri="{FF2B5EF4-FFF2-40B4-BE49-F238E27FC236}">
                <a16:creationId xmlns:a16="http://schemas.microsoft.com/office/drawing/2014/main" id="{1B46FEA6-4E7F-FFB2-DA20-8B7E2D984A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BE167B-8150-835D-5F07-46746EC1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Proposal</a:t>
            </a:r>
            <a:r>
              <a:rPr lang="en-US" altLang="ja-JP"/>
              <a:t> Strategy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6A3F7F-E41F-3478-EE85-FAC4FD1C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05940"/>
            <a:ext cx="10058401" cy="4023360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kumimoji="1" lang="en-US" altLang="ja-JP" sz="2400" dirty="0"/>
              <a:t> Proposal of </a:t>
            </a:r>
            <a:r>
              <a:rPr kumimoji="1" lang="en-US" altLang="ja-JP" sz="2400" dirty="0" err="1"/>
              <a:t>CostAverseAgent</a:t>
            </a:r>
            <a:endParaRPr kumimoji="1" lang="en-US" altLang="ja-JP" sz="2400" dirty="0"/>
          </a:p>
          <a:p>
            <a:pPr>
              <a:buFont typeface="Wingdings" pitchFamily="2" charset="2"/>
              <a:buChar char="n"/>
            </a:pPr>
            <a:endParaRPr kumimoji="1" lang="en-US" altLang="ja-JP" dirty="0"/>
          </a:p>
          <a:p>
            <a:pPr>
              <a:buFont typeface="Wingdings" pitchFamily="2" charset="2"/>
              <a:buChar char="n"/>
            </a:pPr>
            <a:endParaRPr lang="en-US" altLang="ja-JP" dirty="0"/>
          </a:p>
          <a:p>
            <a:pPr>
              <a:buFont typeface="Wingdings" pitchFamily="2" charset="2"/>
              <a:buChar char="n"/>
            </a:pPr>
            <a:endParaRPr lang="en-US" altLang="ja-JP" dirty="0"/>
          </a:p>
          <a:p>
            <a:pPr>
              <a:buFont typeface="Wingdings" pitchFamily="2" charset="2"/>
              <a:buChar char="n"/>
            </a:pPr>
            <a:endParaRPr lang="en-US" altLang="ja-JP" dirty="0"/>
          </a:p>
          <a:p>
            <a:pPr marL="0" indent="0">
              <a:buNone/>
            </a:pPr>
            <a:endParaRPr kumimoji="1" lang="ja-JP" altLang="en-US" sz="24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2838EB-26C1-ACBD-B869-36E4DC29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FE1-5D3B-4277-9712-0ED96E90B80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EE5E6593-6C88-379B-8C2E-6EE90A320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70" y="2632212"/>
            <a:ext cx="812800" cy="812800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F6DE124-FB46-D29C-16E9-06B281118ABE}"/>
              </a:ext>
            </a:extLst>
          </p:cNvPr>
          <p:cNvCxnSpPr>
            <a:cxnSpLocks/>
          </p:cNvCxnSpPr>
          <p:nvPr/>
        </p:nvCxnSpPr>
        <p:spPr>
          <a:xfrm>
            <a:off x="1182192" y="3046699"/>
            <a:ext cx="243840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20FB9B1-FCAD-96C2-B8A0-D4F2A654EE63}"/>
              </a:ext>
            </a:extLst>
          </p:cNvPr>
          <p:cNvCxnSpPr>
            <a:cxnSpLocks/>
          </p:cNvCxnSpPr>
          <p:nvPr/>
        </p:nvCxnSpPr>
        <p:spPr>
          <a:xfrm>
            <a:off x="5204227" y="3008403"/>
            <a:ext cx="2438400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1835B18-5CEB-30FE-CE8F-90F4A248ABB1}"/>
              </a:ext>
            </a:extLst>
          </p:cNvPr>
          <p:cNvCxnSpPr>
            <a:cxnSpLocks/>
          </p:cNvCxnSpPr>
          <p:nvPr/>
        </p:nvCxnSpPr>
        <p:spPr>
          <a:xfrm>
            <a:off x="5204227" y="3013502"/>
            <a:ext cx="2438400" cy="7200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2CA58D4-E55C-917A-9A40-BE5DC7C66897}"/>
              </a:ext>
            </a:extLst>
          </p:cNvPr>
          <p:cNvCxnSpPr>
            <a:cxnSpLocks/>
          </p:cNvCxnSpPr>
          <p:nvPr/>
        </p:nvCxnSpPr>
        <p:spPr>
          <a:xfrm flipV="1">
            <a:off x="5204227" y="2283305"/>
            <a:ext cx="2438400" cy="7200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F9150AA-AA89-0438-BC84-A3A51721C6BA}"/>
              </a:ext>
            </a:extLst>
          </p:cNvPr>
          <p:cNvSpPr txBox="1"/>
          <p:nvPr/>
        </p:nvSpPr>
        <p:spPr>
          <a:xfrm>
            <a:off x="2176547" y="3080958"/>
            <a:ext cx="10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6 (needs)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2EDEE7-D1F0-291A-EA1D-DF2207CE15C0}"/>
              </a:ext>
            </a:extLst>
          </p:cNvPr>
          <p:cNvSpPr txBox="1"/>
          <p:nvPr/>
        </p:nvSpPr>
        <p:spPr>
          <a:xfrm>
            <a:off x="7351079" y="2400219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2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4D5CE0-2E09-4F62-0DCC-E5694BCB8D5A}"/>
              </a:ext>
            </a:extLst>
          </p:cNvPr>
          <p:cNvSpPr txBox="1"/>
          <p:nvPr/>
        </p:nvSpPr>
        <p:spPr>
          <a:xfrm>
            <a:off x="7357706" y="3118754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2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33E5F7-036E-A7C8-1ECB-05D0E8647FEE}"/>
              </a:ext>
            </a:extLst>
          </p:cNvPr>
          <p:cNvSpPr txBox="1"/>
          <p:nvPr/>
        </p:nvSpPr>
        <p:spPr>
          <a:xfrm>
            <a:off x="3344393" y="3488086"/>
            <a:ext cx="234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EpsilonGreedyAgent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B18EE99-C628-8217-D7DC-66549D167CAD}"/>
              </a:ext>
            </a:extLst>
          </p:cNvPr>
          <p:cNvSpPr txBox="1"/>
          <p:nvPr/>
        </p:nvSpPr>
        <p:spPr>
          <a:xfrm>
            <a:off x="7357706" y="3889764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2</a:t>
            </a:r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1A4699D-087B-7452-FC02-7484AC9DCC4B}"/>
              </a:ext>
            </a:extLst>
          </p:cNvPr>
          <p:cNvSpPr txBox="1"/>
          <p:nvPr/>
        </p:nvSpPr>
        <p:spPr>
          <a:xfrm>
            <a:off x="8111975" y="2598003"/>
            <a:ext cx="3376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sz="2400" dirty="0"/>
              <a:t>Offers same quantities to all my negotiator.</a:t>
            </a:r>
            <a:endParaRPr kumimoji="1" lang="ja-JP" altLang="en-US" sz="2400"/>
          </a:p>
        </p:txBody>
      </p:sp>
      <p:pic>
        <p:nvPicPr>
          <p:cNvPr id="24" name="図 23" descr="アイコン&#10;&#10;自動的に生成された説明">
            <a:extLst>
              <a:ext uri="{FF2B5EF4-FFF2-40B4-BE49-F238E27FC236}">
                <a16:creationId xmlns:a16="http://schemas.microsoft.com/office/drawing/2014/main" id="{596F6742-AE31-108F-A35A-2F6F741D4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70" y="4683530"/>
            <a:ext cx="812800" cy="812800"/>
          </a:xfrm>
          <a:prstGeom prst="rect">
            <a:avLst/>
          </a:prstGeom>
        </p:spPr>
      </p:pic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0E4823D-D53C-368B-D5F2-C1D9DDF1B9E3}"/>
              </a:ext>
            </a:extLst>
          </p:cNvPr>
          <p:cNvCxnSpPr>
            <a:cxnSpLocks/>
          </p:cNvCxnSpPr>
          <p:nvPr/>
        </p:nvCxnSpPr>
        <p:spPr>
          <a:xfrm>
            <a:off x="1182192" y="5098017"/>
            <a:ext cx="243840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2A5FB81E-0550-67DA-1A00-1A1C6A831613}"/>
              </a:ext>
            </a:extLst>
          </p:cNvPr>
          <p:cNvCxnSpPr>
            <a:cxnSpLocks/>
          </p:cNvCxnSpPr>
          <p:nvPr/>
        </p:nvCxnSpPr>
        <p:spPr>
          <a:xfrm>
            <a:off x="5204227" y="5059721"/>
            <a:ext cx="2438400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BC97A9B-AD71-4E9B-FAE8-89A058AF419E}"/>
              </a:ext>
            </a:extLst>
          </p:cNvPr>
          <p:cNvCxnSpPr>
            <a:cxnSpLocks/>
          </p:cNvCxnSpPr>
          <p:nvPr/>
        </p:nvCxnSpPr>
        <p:spPr>
          <a:xfrm>
            <a:off x="5204227" y="5064820"/>
            <a:ext cx="2438400" cy="7200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0640FB4-3312-CE20-5ABB-1DD1164CC8A9}"/>
              </a:ext>
            </a:extLst>
          </p:cNvPr>
          <p:cNvCxnSpPr>
            <a:cxnSpLocks/>
          </p:cNvCxnSpPr>
          <p:nvPr/>
        </p:nvCxnSpPr>
        <p:spPr>
          <a:xfrm flipV="1">
            <a:off x="5204227" y="4334623"/>
            <a:ext cx="2438400" cy="7200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4690F53-0C14-C3F4-664D-E40EE2CCD063}"/>
              </a:ext>
            </a:extLst>
          </p:cNvPr>
          <p:cNvSpPr txBox="1"/>
          <p:nvPr/>
        </p:nvSpPr>
        <p:spPr>
          <a:xfrm>
            <a:off x="2176547" y="5132276"/>
            <a:ext cx="10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7 (needs)</a:t>
            </a:r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104C37D-667D-93E7-7455-B696D4F2EF6D}"/>
              </a:ext>
            </a:extLst>
          </p:cNvPr>
          <p:cNvSpPr txBox="1"/>
          <p:nvPr/>
        </p:nvSpPr>
        <p:spPr>
          <a:xfrm>
            <a:off x="7351079" y="4451537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7C92CA1-A755-97BD-98BC-88129595B1A7}"/>
              </a:ext>
            </a:extLst>
          </p:cNvPr>
          <p:cNvSpPr txBox="1"/>
          <p:nvPr/>
        </p:nvSpPr>
        <p:spPr>
          <a:xfrm>
            <a:off x="7357706" y="5170072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2</a:t>
            </a:r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8672C97-E78C-C417-B87C-F2169E06C31E}"/>
              </a:ext>
            </a:extLst>
          </p:cNvPr>
          <p:cNvSpPr txBox="1"/>
          <p:nvPr/>
        </p:nvSpPr>
        <p:spPr>
          <a:xfrm>
            <a:off x="3344393" y="5539404"/>
            <a:ext cx="217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EpsilonGreedyAgent</a:t>
            </a:r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9EE268B-41AA-736C-3BF2-6E812B2D5A9A}"/>
              </a:ext>
            </a:extLst>
          </p:cNvPr>
          <p:cNvSpPr txBox="1"/>
          <p:nvPr/>
        </p:nvSpPr>
        <p:spPr>
          <a:xfrm>
            <a:off x="7357706" y="5941082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2</a:t>
            </a:r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ABBA0C9-5FCA-C24B-9384-472783654B79}"/>
              </a:ext>
            </a:extLst>
          </p:cNvPr>
          <p:cNvSpPr txBox="1"/>
          <p:nvPr/>
        </p:nvSpPr>
        <p:spPr>
          <a:xfrm>
            <a:off x="8111975" y="4221063"/>
            <a:ext cx="3774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sz="2400" dirty="0"/>
              <a:t>If needs cannot be distributed equally, distribute the excess to random negotiating partners.</a:t>
            </a:r>
            <a:endParaRPr kumimoji="1" lang="ja-JP" altLang="en-US" sz="2400"/>
          </a:p>
        </p:txBody>
      </p:sp>
      <p:pic>
        <p:nvPicPr>
          <p:cNvPr id="15" name="Audio Recording 2025/08/30 20:41:03">
            <a:hlinkClick r:id="" action="ppaction://media"/>
            <a:extLst>
              <a:ext uri="{FF2B5EF4-FFF2-40B4-BE49-F238E27FC236}">
                <a16:creationId xmlns:a16="http://schemas.microsoft.com/office/drawing/2014/main" id="{26AD2A02-B643-37AB-7F82-238BC93176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8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2265CC-6033-754C-C53E-1BF2E509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Acceptance</a:t>
            </a:r>
            <a:r>
              <a:rPr kumimoji="1" lang="en-US" altLang="ja-JP"/>
              <a:t> Strategy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C1FB98-F0B7-2347-8BAB-D58E94765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err="1"/>
              <a:t>BetterSyncAgent</a:t>
            </a:r>
            <a:r>
              <a:rPr kumimoji="1" lang="en-US" altLang="ja-JP"/>
              <a:t> selects the element </a:t>
            </a:r>
            <a:r>
              <a:rPr lang="en-US" altLang="ja-JP"/>
              <a:t>whose sum of the offered quantities </a:t>
            </a:r>
            <a:r>
              <a:rPr kumimoji="1" lang="en-US" altLang="ja-JP"/>
              <a:t>are closest to</a:t>
            </a:r>
            <a:r>
              <a:rPr lang="ja-JP" altLang="en-US"/>
              <a:t> </a:t>
            </a:r>
            <a:r>
              <a:rPr lang="en-US" altLang="ja-JP"/>
              <a:t>the</a:t>
            </a:r>
            <a:r>
              <a:rPr lang="ja-JP" altLang="en-US"/>
              <a:t> </a:t>
            </a:r>
            <a:r>
              <a:rPr lang="en-US" altLang="ja-JP"/>
              <a:t>needs.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52ACCD-736A-C80B-6655-95C64CA3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FE1-5D3B-4277-9712-0ED96E90B80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968F8C03-D55D-5339-1FD5-7CB1F97F6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88" y="3255948"/>
            <a:ext cx="812800" cy="812800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F3A3926-D2DC-9B03-AA84-D41551B2185F}"/>
              </a:ext>
            </a:extLst>
          </p:cNvPr>
          <p:cNvCxnSpPr>
            <a:cxnSpLocks/>
          </p:cNvCxnSpPr>
          <p:nvPr/>
        </p:nvCxnSpPr>
        <p:spPr>
          <a:xfrm>
            <a:off x="4422716" y="3740315"/>
            <a:ext cx="1120258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D8959A0-8271-B000-EB67-F694C43EDD08}"/>
              </a:ext>
            </a:extLst>
          </p:cNvPr>
          <p:cNvCxnSpPr>
            <a:cxnSpLocks/>
          </p:cNvCxnSpPr>
          <p:nvPr/>
        </p:nvCxnSpPr>
        <p:spPr>
          <a:xfrm>
            <a:off x="1178543" y="3662348"/>
            <a:ext cx="1595515" cy="1564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31F47B1-4C67-A159-8C45-57CC5DE15EA0}"/>
              </a:ext>
            </a:extLst>
          </p:cNvPr>
          <p:cNvCxnSpPr>
            <a:cxnSpLocks/>
          </p:cNvCxnSpPr>
          <p:nvPr/>
        </p:nvCxnSpPr>
        <p:spPr>
          <a:xfrm>
            <a:off x="1178543" y="2942943"/>
            <a:ext cx="1602346" cy="60319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3E26909-0CF3-60CB-B59F-20EB174796E9}"/>
              </a:ext>
            </a:extLst>
          </p:cNvPr>
          <p:cNvCxnSpPr>
            <a:cxnSpLocks/>
          </p:cNvCxnSpPr>
          <p:nvPr/>
        </p:nvCxnSpPr>
        <p:spPr>
          <a:xfrm flipV="1">
            <a:off x="1178543" y="3809854"/>
            <a:ext cx="1595515" cy="42943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D7307CF-3D20-A9F8-2BEA-050E8C1CEDC0}"/>
              </a:ext>
            </a:extLst>
          </p:cNvPr>
          <p:cNvSpPr txBox="1"/>
          <p:nvPr/>
        </p:nvSpPr>
        <p:spPr>
          <a:xfrm>
            <a:off x="4766863" y="3769223"/>
            <a:ext cx="30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5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182FF5-C1BA-8268-B50A-84273533FFA5}"/>
              </a:ext>
            </a:extLst>
          </p:cNvPr>
          <p:cNvSpPr txBox="1"/>
          <p:nvPr/>
        </p:nvSpPr>
        <p:spPr>
          <a:xfrm>
            <a:off x="1986303" y="2942943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2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852C4E-B7E7-21EB-44FC-520E106B9CDD}"/>
              </a:ext>
            </a:extLst>
          </p:cNvPr>
          <p:cNvSpPr txBox="1"/>
          <p:nvPr/>
        </p:nvSpPr>
        <p:spPr>
          <a:xfrm>
            <a:off x="1986303" y="3370983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5F7841-2DA0-3642-B4F1-DC08DD4C3B5E}"/>
              </a:ext>
            </a:extLst>
          </p:cNvPr>
          <p:cNvSpPr txBox="1"/>
          <p:nvPr/>
        </p:nvSpPr>
        <p:spPr>
          <a:xfrm>
            <a:off x="2864646" y="4138555"/>
            <a:ext cx="193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err="1"/>
              <a:t>BetterSyncAgent</a:t>
            </a:r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664169E-2468-B130-27BC-52AC07B3DFBA}"/>
              </a:ext>
            </a:extLst>
          </p:cNvPr>
          <p:cNvSpPr txBox="1"/>
          <p:nvPr/>
        </p:nvSpPr>
        <p:spPr>
          <a:xfrm>
            <a:off x="1975032" y="3940239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6</a:t>
            </a:r>
            <a:endParaRPr kumimoji="1" lang="ja-JP" altLang="en-US"/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ED23000D-C132-3446-2875-FB6D461EA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792412"/>
              </p:ext>
            </p:extLst>
          </p:nvPr>
        </p:nvGraphicFramePr>
        <p:xfrm>
          <a:off x="6403774" y="2921666"/>
          <a:ext cx="4751906" cy="2947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476">
                  <a:extLst>
                    <a:ext uri="{9D8B030D-6E8A-4147-A177-3AD203B41FA5}">
                      <a16:colId xmlns:a16="http://schemas.microsoft.com/office/drawing/2014/main" val="1851088131"/>
                    </a:ext>
                  </a:extLst>
                </a:gridCol>
                <a:gridCol w="2184896">
                  <a:extLst>
                    <a:ext uri="{9D8B030D-6E8A-4147-A177-3AD203B41FA5}">
                      <a16:colId xmlns:a16="http://schemas.microsoft.com/office/drawing/2014/main" val="1280178807"/>
                    </a:ext>
                  </a:extLst>
                </a:gridCol>
                <a:gridCol w="1679534">
                  <a:extLst>
                    <a:ext uri="{9D8B030D-6E8A-4147-A177-3AD203B41FA5}">
                      <a16:colId xmlns:a16="http://schemas.microsoft.com/office/drawing/2014/main" val="2757477825"/>
                    </a:ext>
                  </a:extLst>
                </a:gridCol>
              </a:tblGrid>
              <a:tr h="353146">
                <a:tc>
                  <a:txBody>
                    <a:bodyPr/>
                    <a:lstStyle/>
                    <a:p>
                      <a:r>
                        <a:rPr kumimoji="1" lang="en-US" altLang="ja-JP"/>
                        <a:t>offers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Element in Power set of offers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Total offered quantity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918961"/>
                  </a:ext>
                </a:extLst>
              </a:tr>
              <a:tr h="2307348">
                <a:tc>
                  <a:txBody>
                    <a:bodyPr/>
                    <a:lstStyle/>
                    <a:p>
                      <a:r>
                        <a:rPr kumimoji="1" lang="en-US" altLang="ja-JP"/>
                        <a:t>2,1,6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/>
                        <a:t>[ ]</a:t>
                      </a:r>
                    </a:p>
                    <a:p>
                      <a:r>
                        <a:rPr kumimoji="1" lang="en-US" altLang="ja-JP" sz="1800"/>
                        <a:t>[2]</a:t>
                      </a:r>
                    </a:p>
                    <a:p>
                      <a:r>
                        <a:rPr kumimoji="1" lang="en-US" altLang="ja-JP" sz="1800"/>
                        <a:t>[1]</a:t>
                      </a:r>
                    </a:p>
                    <a:p>
                      <a:r>
                        <a:rPr kumimoji="1" lang="en-US" altLang="ja-JP" sz="1800"/>
                        <a:t>[6]</a:t>
                      </a:r>
                    </a:p>
                    <a:p>
                      <a:r>
                        <a:rPr kumimoji="1" lang="en-US" altLang="ja-JP" sz="1800"/>
                        <a:t>[2,1]</a:t>
                      </a:r>
                    </a:p>
                    <a:p>
                      <a:r>
                        <a:rPr kumimoji="1" lang="en-US" altLang="ja-JP" sz="1800"/>
                        <a:t>[2,6]</a:t>
                      </a:r>
                    </a:p>
                    <a:p>
                      <a:r>
                        <a:rPr kumimoji="1" lang="en-US" altLang="ja-JP" sz="1800"/>
                        <a:t>[1,6]</a:t>
                      </a:r>
                    </a:p>
                    <a:p>
                      <a:r>
                        <a:rPr kumimoji="1" lang="en-US" altLang="ja-JP" sz="1800"/>
                        <a:t>[2,1,6]</a:t>
                      </a:r>
                      <a:endParaRPr kumimoji="1" lang="ja-JP" alt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0</a:t>
                      </a:r>
                    </a:p>
                    <a:p>
                      <a:r>
                        <a:rPr kumimoji="1" lang="en-US" altLang="ja-JP"/>
                        <a:t>2</a:t>
                      </a:r>
                    </a:p>
                    <a:p>
                      <a:r>
                        <a:rPr kumimoji="1" lang="en-US" altLang="ja-JP"/>
                        <a:t>1</a:t>
                      </a:r>
                    </a:p>
                    <a:p>
                      <a:r>
                        <a:rPr kumimoji="1" lang="en-US" altLang="ja-JP" b="1" u="sng"/>
                        <a:t>6 (closest)</a:t>
                      </a:r>
                    </a:p>
                    <a:p>
                      <a:r>
                        <a:rPr kumimoji="1" lang="en-US" altLang="ja-JP"/>
                        <a:t>3</a:t>
                      </a:r>
                    </a:p>
                    <a:p>
                      <a:r>
                        <a:rPr kumimoji="1" lang="en-US" altLang="ja-JP"/>
                        <a:t>8</a:t>
                      </a:r>
                    </a:p>
                    <a:p>
                      <a:r>
                        <a:rPr kumimoji="1" lang="en-US" altLang="ja-JP"/>
                        <a:t>7</a:t>
                      </a:r>
                    </a:p>
                    <a:p>
                      <a:r>
                        <a:rPr kumimoji="1" lang="en-US" altLang="ja-JP"/>
                        <a:t>9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072284"/>
                  </a:ext>
                </a:extLst>
              </a:tr>
            </a:tbl>
          </a:graphicData>
        </a:graphic>
      </p:graphicFrame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55ED7F1-A350-C76C-6AF5-6648CB6A2E71}"/>
              </a:ext>
            </a:extLst>
          </p:cNvPr>
          <p:cNvGrpSpPr/>
          <p:nvPr/>
        </p:nvGrpSpPr>
        <p:grpSpPr>
          <a:xfrm>
            <a:off x="1110742" y="5222763"/>
            <a:ext cx="3507807" cy="646331"/>
            <a:chOff x="606993" y="5654301"/>
            <a:chExt cx="3507807" cy="646331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88F8D2F-77B7-B922-5055-31214ED50BF7}"/>
                </a:ext>
              </a:extLst>
            </p:cNvPr>
            <p:cNvSpPr txBox="1"/>
            <p:nvPr/>
          </p:nvSpPr>
          <p:spPr>
            <a:xfrm>
              <a:off x="606993" y="5654301"/>
              <a:ext cx="3507807" cy="646331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Exogenous contract</a:t>
              </a:r>
            </a:p>
            <a:p>
              <a:r>
                <a:rPr kumimoji="1" lang="en-US" altLang="ja-JP"/>
                <a:t>offer </a:t>
              </a:r>
              <a:endParaRPr kumimoji="1" lang="ja-JP" altLang="en-US"/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CCD184EE-5344-FA07-61F6-49E5596A77DE}"/>
                </a:ext>
              </a:extLst>
            </p:cNvPr>
            <p:cNvCxnSpPr>
              <a:cxnSpLocks/>
            </p:cNvCxnSpPr>
            <p:nvPr/>
          </p:nvCxnSpPr>
          <p:spPr>
            <a:xfrm>
              <a:off x="2650877" y="5859030"/>
              <a:ext cx="1219200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7579913A-B8EF-0216-9A4C-742A3240A9C8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79" y="6107008"/>
              <a:ext cx="1219798" cy="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Audio Recording 2025/08/30 20:42:35">
            <a:hlinkClick r:id="" action="ppaction://media"/>
            <a:extLst>
              <a:ext uri="{FF2B5EF4-FFF2-40B4-BE49-F238E27FC236}">
                <a16:creationId xmlns:a16="http://schemas.microsoft.com/office/drawing/2014/main" id="{E37B8D5E-6C14-3F51-FED7-8C3D81A64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2265CC-6033-754C-C53E-1BF2E509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Acceptance</a:t>
            </a:r>
            <a:r>
              <a:rPr kumimoji="1" lang="en-US" altLang="ja-JP"/>
              <a:t> Strategy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C1FB98-F0B7-2347-8BAB-D58E94765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dirty="0" err="1"/>
              <a:t>CostAverseAgent</a:t>
            </a:r>
            <a:r>
              <a:rPr lang="en" altLang="ja-JP" dirty="0"/>
              <a:t> selects the element whose total offered quantity does not exceed the </a:t>
            </a:r>
            <a:r>
              <a:rPr lang="en" altLang="ja-JP" u="sng" dirty="0"/>
              <a:t>SDR </a:t>
            </a:r>
            <a:r>
              <a:rPr lang="en" altLang="ja-JP" dirty="0"/>
              <a:t>(shortfall disposal ratio) threshold and is closest to it.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52ACCD-736A-C80B-6655-95C64CA3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FE1-5D3B-4277-9712-0ED96E90B80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968F8C03-D55D-5339-1FD5-7CB1F97F6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25" y="3553660"/>
            <a:ext cx="812800" cy="812800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F3A3926-D2DC-9B03-AA84-D41551B2185F}"/>
              </a:ext>
            </a:extLst>
          </p:cNvPr>
          <p:cNvCxnSpPr>
            <a:cxnSpLocks/>
          </p:cNvCxnSpPr>
          <p:nvPr/>
        </p:nvCxnSpPr>
        <p:spPr>
          <a:xfrm>
            <a:off x="4409253" y="4038027"/>
            <a:ext cx="1120258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D8959A0-8271-B000-EB67-F694C43EDD08}"/>
              </a:ext>
            </a:extLst>
          </p:cNvPr>
          <p:cNvCxnSpPr>
            <a:cxnSpLocks/>
          </p:cNvCxnSpPr>
          <p:nvPr/>
        </p:nvCxnSpPr>
        <p:spPr>
          <a:xfrm>
            <a:off x="1165080" y="3960060"/>
            <a:ext cx="1595515" cy="1564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31F47B1-4C67-A159-8C45-57CC5DE15EA0}"/>
              </a:ext>
            </a:extLst>
          </p:cNvPr>
          <p:cNvCxnSpPr>
            <a:cxnSpLocks/>
          </p:cNvCxnSpPr>
          <p:nvPr/>
        </p:nvCxnSpPr>
        <p:spPr>
          <a:xfrm>
            <a:off x="1165080" y="3240655"/>
            <a:ext cx="1602346" cy="60319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3E26909-0CF3-60CB-B59F-20EB174796E9}"/>
              </a:ext>
            </a:extLst>
          </p:cNvPr>
          <p:cNvCxnSpPr>
            <a:cxnSpLocks/>
          </p:cNvCxnSpPr>
          <p:nvPr/>
        </p:nvCxnSpPr>
        <p:spPr>
          <a:xfrm flipV="1">
            <a:off x="1165080" y="4107566"/>
            <a:ext cx="1595515" cy="42943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D7307CF-3D20-A9F8-2BEA-050E8C1CEDC0}"/>
              </a:ext>
            </a:extLst>
          </p:cNvPr>
          <p:cNvSpPr txBox="1"/>
          <p:nvPr/>
        </p:nvSpPr>
        <p:spPr>
          <a:xfrm>
            <a:off x="4753400" y="4066935"/>
            <a:ext cx="30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5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182FF5-C1BA-8268-B50A-84273533FFA5}"/>
              </a:ext>
            </a:extLst>
          </p:cNvPr>
          <p:cNvSpPr txBox="1"/>
          <p:nvPr/>
        </p:nvSpPr>
        <p:spPr>
          <a:xfrm>
            <a:off x="1972840" y="3240655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2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852C4E-B7E7-21EB-44FC-520E106B9CDD}"/>
              </a:ext>
            </a:extLst>
          </p:cNvPr>
          <p:cNvSpPr txBox="1"/>
          <p:nvPr/>
        </p:nvSpPr>
        <p:spPr>
          <a:xfrm>
            <a:off x="1972840" y="3668695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5F7841-2DA0-3642-B4F1-DC08DD4C3B5E}"/>
              </a:ext>
            </a:extLst>
          </p:cNvPr>
          <p:cNvSpPr txBox="1"/>
          <p:nvPr/>
        </p:nvSpPr>
        <p:spPr>
          <a:xfrm>
            <a:off x="2851183" y="4436267"/>
            <a:ext cx="19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CostAverseAgent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(Buy side)</a:t>
            </a:r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664169E-2468-B130-27BC-52AC07B3DFBA}"/>
              </a:ext>
            </a:extLst>
          </p:cNvPr>
          <p:cNvSpPr txBox="1"/>
          <p:nvPr/>
        </p:nvSpPr>
        <p:spPr>
          <a:xfrm>
            <a:off x="1961569" y="4237951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6</a:t>
            </a:r>
            <a:endParaRPr kumimoji="1" lang="ja-JP" altLang="en-US"/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ED23000D-C132-3446-2875-FB6D461EA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920279"/>
              </p:ext>
            </p:extLst>
          </p:nvPr>
        </p:nvGraphicFramePr>
        <p:xfrm>
          <a:off x="6390311" y="3219378"/>
          <a:ext cx="4751906" cy="2947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476">
                  <a:extLst>
                    <a:ext uri="{9D8B030D-6E8A-4147-A177-3AD203B41FA5}">
                      <a16:colId xmlns:a16="http://schemas.microsoft.com/office/drawing/2014/main" val="1851088131"/>
                    </a:ext>
                  </a:extLst>
                </a:gridCol>
                <a:gridCol w="2184896">
                  <a:extLst>
                    <a:ext uri="{9D8B030D-6E8A-4147-A177-3AD203B41FA5}">
                      <a16:colId xmlns:a16="http://schemas.microsoft.com/office/drawing/2014/main" val="1280178807"/>
                    </a:ext>
                  </a:extLst>
                </a:gridCol>
                <a:gridCol w="1679534">
                  <a:extLst>
                    <a:ext uri="{9D8B030D-6E8A-4147-A177-3AD203B41FA5}">
                      <a16:colId xmlns:a16="http://schemas.microsoft.com/office/drawing/2014/main" val="2757477825"/>
                    </a:ext>
                  </a:extLst>
                </a:gridCol>
              </a:tblGrid>
              <a:tr h="353146">
                <a:tc>
                  <a:txBody>
                    <a:bodyPr/>
                    <a:lstStyle/>
                    <a:p>
                      <a:r>
                        <a:rPr kumimoji="1" lang="en-US" altLang="ja-JP"/>
                        <a:t>offers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Element in Power set of offers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Total offered quantity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918961"/>
                  </a:ext>
                </a:extLst>
              </a:tr>
              <a:tr h="2307348">
                <a:tc>
                  <a:txBody>
                    <a:bodyPr/>
                    <a:lstStyle/>
                    <a:p>
                      <a:r>
                        <a:rPr kumimoji="1" lang="en-US" altLang="ja-JP"/>
                        <a:t>2,1,6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/>
                        <a:t>[ ]</a:t>
                      </a:r>
                    </a:p>
                    <a:p>
                      <a:r>
                        <a:rPr kumimoji="1" lang="en-US" altLang="ja-JP" sz="1800"/>
                        <a:t>[2]</a:t>
                      </a:r>
                    </a:p>
                    <a:p>
                      <a:r>
                        <a:rPr kumimoji="1" lang="en-US" altLang="ja-JP" sz="1800"/>
                        <a:t>[1]</a:t>
                      </a:r>
                    </a:p>
                    <a:p>
                      <a:r>
                        <a:rPr kumimoji="1" lang="en-US" altLang="ja-JP" sz="1800"/>
                        <a:t>[6]</a:t>
                      </a:r>
                    </a:p>
                    <a:p>
                      <a:r>
                        <a:rPr kumimoji="1" lang="en-US" altLang="ja-JP" sz="1800"/>
                        <a:t>[2,1]</a:t>
                      </a:r>
                    </a:p>
                    <a:p>
                      <a:r>
                        <a:rPr kumimoji="1" lang="en-US" altLang="ja-JP" sz="1800"/>
                        <a:t>[2,6]</a:t>
                      </a:r>
                    </a:p>
                    <a:p>
                      <a:r>
                        <a:rPr kumimoji="1" lang="en-US" altLang="ja-JP" sz="1800"/>
                        <a:t>[1,6]</a:t>
                      </a:r>
                    </a:p>
                    <a:p>
                      <a:r>
                        <a:rPr kumimoji="1" lang="en-US" altLang="ja-JP" sz="1800"/>
                        <a:t>[2,1,6]</a:t>
                      </a:r>
                      <a:endParaRPr kumimoji="1" lang="ja-JP" alt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0</a:t>
                      </a:r>
                    </a:p>
                    <a:p>
                      <a:r>
                        <a:rPr kumimoji="1" lang="en-US" altLang="ja-JP"/>
                        <a:t>2</a:t>
                      </a:r>
                    </a:p>
                    <a:p>
                      <a:r>
                        <a:rPr kumimoji="1" lang="en-US" altLang="ja-JP"/>
                        <a:t>1</a:t>
                      </a:r>
                    </a:p>
                    <a:p>
                      <a:r>
                        <a:rPr kumimoji="1" lang="en-US" altLang="ja-JP" b="0" u="none"/>
                        <a:t>6</a:t>
                      </a:r>
                      <a:r>
                        <a:rPr kumimoji="1" lang="en-US" altLang="ja-JP" b="1" u="none"/>
                        <a:t> </a:t>
                      </a:r>
                      <a:r>
                        <a:rPr kumimoji="1" lang="en-US" altLang="ja-JP" b="0" u="none"/>
                        <a:t>(excess)</a:t>
                      </a:r>
                      <a:endParaRPr kumimoji="1" lang="en-US" altLang="ja-JP" b="1" u="sng"/>
                    </a:p>
                    <a:p>
                      <a:r>
                        <a:rPr kumimoji="1" lang="en-US" altLang="ja-JP" b="1" u="sng"/>
                        <a:t>3 (selected)</a:t>
                      </a:r>
                    </a:p>
                    <a:p>
                      <a:r>
                        <a:rPr kumimoji="1" lang="en-US" altLang="ja-JP"/>
                        <a:t>8 (excess)</a:t>
                      </a:r>
                    </a:p>
                    <a:p>
                      <a:r>
                        <a:rPr kumimoji="1" lang="en-US" altLang="ja-JP"/>
                        <a:t>7 (excess)</a:t>
                      </a:r>
                    </a:p>
                    <a:p>
                      <a:r>
                        <a:rPr kumimoji="1" lang="en-US" altLang="ja-JP"/>
                        <a:t>9 (excess)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072284"/>
                  </a:ext>
                </a:extLst>
              </a:tr>
            </a:tbl>
          </a:graphicData>
        </a:graphic>
      </p:graphicFrame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EFA8B89-F715-5319-7D4C-60AA91B3905F}"/>
              </a:ext>
            </a:extLst>
          </p:cNvPr>
          <p:cNvGrpSpPr/>
          <p:nvPr/>
        </p:nvGrpSpPr>
        <p:grpSpPr>
          <a:xfrm>
            <a:off x="1097279" y="5520475"/>
            <a:ext cx="3507807" cy="646331"/>
            <a:chOff x="606993" y="5654301"/>
            <a:chExt cx="3507807" cy="646331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2060437-A4F4-B1ED-07AF-1F3E768A53A2}"/>
                </a:ext>
              </a:extLst>
            </p:cNvPr>
            <p:cNvSpPr txBox="1"/>
            <p:nvPr/>
          </p:nvSpPr>
          <p:spPr>
            <a:xfrm>
              <a:off x="606993" y="5654301"/>
              <a:ext cx="3507807" cy="646331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Exogenous contract</a:t>
              </a:r>
            </a:p>
            <a:p>
              <a:r>
                <a:rPr kumimoji="1" lang="en-US" altLang="ja-JP" dirty="0"/>
                <a:t>offer </a:t>
              </a:r>
              <a:endParaRPr kumimoji="1" lang="ja-JP" altLang="en-US"/>
            </a:p>
          </p:txBody>
        </p: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EB157986-DF79-BA33-3AA0-FD9B61B7E6DD}"/>
                </a:ext>
              </a:extLst>
            </p:cNvPr>
            <p:cNvCxnSpPr>
              <a:cxnSpLocks/>
            </p:cNvCxnSpPr>
            <p:nvPr/>
          </p:nvCxnSpPr>
          <p:spPr>
            <a:xfrm>
              <a:off x="2650877" y="5859030"/>
              <a:ext cx="1219200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D5E6080B-43FD-008B-50A8-6CB2D73E18E2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79" y="6107008"/>
              <a:ext cx="1219798" cy="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50B79C-C208-3379-1E4F-E83DFCEE8210}"/>
              </a:ext>
            </a:extLst>
          </p:cNvPr>
          <p:cNvSpPr txBox="1"/>
          <p:nvPr/>
        </p:nvSpPr>
        <p:spPr>
          <a:xfrm>
            <a:off x="1089659" y="2674434"/>
            <a:ext cx="4439852" cy="3693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" altLang="ja-JP" dirty="0"/>
              <a:t>When SDR threshold = 0</a:t>
            </a:r>
            <a:endParaRPr lang="ja-JP" altLang="en-US"/>
          </a:p>
        </p:txBody>
      </p:sp>
      <p:pic>
        <p:nvPicPr>
          <p:cNvPr id="15" name="Audio Recording 2025/08/30 20:52:36">
            <a:hlinkClick r:id="" action="ppaction://media"/>
            <a:extLst>
              <a:ext uri="{FF2B5EF4-FFF2-40B4-BE49-F238E27FC236}">
                <a16:creationId xmlns:a16="http://schemas.microsoft.com/office/drawing/2014/main" id="{CAC373DE-1A0D-4946-D3AB-0FCF2FC7CE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9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2265CC-6033-754C-C53E-1BF2E509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Response Strategy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C1FB98-F0B7-2347-8BAB-D58E94765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/>
              <a:t>Re-</a:t>
            </a:r>
            <a:r>
              <a:rPr kumimoji="1" lang="en" altLang="ja-JP"/>
              <a:t>propose to make up the shortfall.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52ACCD-736A-C80B-6655-95C64CA3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FE1-5D3B-4277-9712-0ED96E90B80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968F8C03-D55D-5339-1FD5-7CB1F97F6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88" y="3255948"/>
            <a:ext cx="812800" cy="812800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F3A3926-D2DC-9B03-AA84-D41551B2185F}"/>
              </a:ext>
            </a:extLst>
          </p:cNvPr>
          <p:cNvCxnSpPr>
            <a:cxnSpLocks/>
          </p:cNvCxnSpPr>
          <p:nvPr/>
        </p:nvCxnSpPr>
        <p:spPr>
          <a:xfrm>
            <a:off x="4422716" y="3740315"/>
            <a:ext cx="1120258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D8959A0-8271-B000-EB67-F694C43EDD08}"/>
              </a:ext>
            </a:extLst>
          </p:cNvPr>
          <p:cNvCxnSpPr>
            <a:cxnSpLocks/>
          </p:cNvCxnSpPr>
          <p:nvPr/>
        </p:nvCxnSpPr>
        <p:spPr>
          <a:xfrm>
            <a:off x="1178543" y="3662348"/>
            <a:ext cx="1595515" cy="15649"/>
          </a:xfrm>
          <a:prstGeom prst="straightConnector1">
            <a:avLst/>
          </a:prstGeom>
          <a:ln w="38100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31F47B1-4C67-A159-8C45-57CC5DE15EA0}"/>
              </a:ext>
            </a:extLst>
          </p:cNvPr>
          <p:cNvCxnSpPr>
            <a:cxnSpLocks/>
          </p:cNvCxnSpPr>
          <p:nvPr/>
        </p:nvCxnSpPr>
        <p:spPr>
          <a:xfrm>
            <a:off x="1178543" y="2942943"/>
            <a:ext cx="1602346" cy="603198"/>
          </a:xfrm>
          <a:prstGeom prst="straightConnector1">
            <a:avLst/>
          </a:prstGeom>
          <a:ln w="38100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3E26909-0CF3-60CB-B59F-20EB174796E9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78543" y="3809854"/>
            <a:ext cx="1595515" cy="429437"/>
          </a:xfrm>
          <a:prstGeom prst="straightConnector1">
            <a:avLst/>
          </a:prstGeom>
          <a:ln w="38100">
            <a:solidFill>
              <a:srgbClr val="00D2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D7307CF-3D20-A9F8-2BEA-050E8C1CEDC0}"/>
              </a:ext>
            </a:extLst>
          </p:cNvPr>
          <p:cNvSpPr txBox="1"/>
          <p:nvPr/>
        </p:nvSpPr>
        <p:spPr>
          <a:xfrm>
            <a:off x="4766863" y="3769223"/>
            <a:ext cx="30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5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182FF5-C1BA-8268-B50A-84273533FFA5}"/>
              </a:ext>
            </a:extLst>
          </p:cNvPr>
          <p:cNvSpPr txBox="1"/>
          <p:nvPr/>
        </p:nvSpPr>
        <p:spPr>
          <a:xfrm>
            <a:off x="1986303" y="2942943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2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852C4E-B7E7-21EB-44FC-520E106B9CDD}"/>
              </a:ext>
            </a:extLst>
          </p:cNvPr>
          <p:cNvSpPr txBox="1"/>
          <p:nvPr/>
        </p:nvSpPr>
        <p:spPr>
          <a:xfrm>
            <a:off x="1986303" y="3370983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5F7841-2DA0-3642-B4F1-DC08DD4C3B5E}"/>
              </a:ext>
            </a:extLst>
          </p:cNvPr>
          <p:cNvSpPr txBox="1"/>
          <p:nvPr/>
        </p:nvSpPr>
        <p:spPr>
          <a:xfrm>
            <a:off x="2864646" y="4138555"/>
            <a:ext cx="193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CostAverseAgent</a:t>
            </a:r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664169E-2468-B130-27BC-52AC07B3DFBA}"/>
              </a:ext>
            </a:extLst>
          </p:cNvPr>
          <p:cNvSpPr txBox="1"/>
          <p:nvPr/>
        </p:nvSpPr>
        <p:spPr>
          <a:xfrm>
            <a:off x="1975032" y="3940239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>
                <a:solidFill>
                  <a:srgbClr val="00D200"/>
                </a:solidFill>
              </a:rPr>
              <a:t>2</a:t>
            </a:r>
            <a:endParaRPr kumimoji="1" lang="ja-JP" altLang="en-US">
              <a:solidFill>
                <a:srgbClr val="00D200"/>
              </a:solidFill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ED23000D-C132-3446-2875-FB6D461EA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375547"/>
              </p:ext>
            </p:extLst>
          </p:nvPr>
        </p:nvGraphicFramePr>
        <p:xfrm>
          <a:off x="6403774" y="2921666"/>
          <a:ext cx="4751906" cy="1726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476">
                  <a:extLst>
                    <a:ext uri="{9D8B030D-6E8A-4147-A177-3AD203B41FA5}">
                      <a16:colId xmlns:a16="http://schemas.microsoft.com/office/drawing/2014/main" val="1851088131"/>
                    </a:ext>
                  </a:extLst>
                </a:gridCol>
                <a:gridCol w="2184896">
                  <a:extLst>
                    <a:ext uri="{9D8B030D-6E8A-4147-A177-3AD203B41FA5}">
                      <a16:colId xmlns:a16="http://schemas.microsoft.com/office/drawing/2014/main" val="1280178807"/>
                    </a:ext>
                  </a:extLst>
                </a:gridCol>
                <a:gridCol w="1679534">
                  <a:extLst>
                    <a:ext uri="{9D8B030D-6E8A-4147-A177-3AD203B41FA5}">
                      <a16:colId xmlns:a16="http://schemas.microsoft.com/office/drawing/2014/main" val="2757477825"/>
                    </a:ext>
                  </a:extLst>
                </a:gridCol>
              </a:tblGrid>
              <a:tr h="301404">
                <a:tc>
                  <a:txBody>
                    <a:bodyPr/>
                    <a:lstStyle/>
                    <a:p>
                      <a:r>
                        <a:rPr kumimoji="1" lang="en-US" altLang="ja-JP"/>
                        <a:t>offers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selected element in Power set of offers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Total offered quantity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918961"/>
                  </a:ext>
                </a:extLst>
              </a:tr>
              <a:tr h="1086497">
                <a:tc>
                  <a:txBody>
                    <a:bodyPr/>
                    <a:lstStyle/>
                    <a:p>
                      <a:r>
                        <a:rPr kumimoji="1" lang="en-US" altLang="ja-JP"/>
                        <a:t>2,1,6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/>
                        <a:t>[2,1]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u="none"/>
                        <a:t>3 (selected)</a:t>
                      </a:r>
                    </a:p>
                    <a:p>
                      <a:endParaRPr kumimoji="1" lang="en-US" altLang="ja-JP" b="1" u="sng"/>
                    </a:p>
                    <a:p>
                      <a:r>
                        <a:rPr kumimoji="1" lang="en-US" altLang="ja-JP" b="0" u="none"/>
                        <a:t>2 shortfall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072284"/>
                  </a:ext>
                </a:extLst>
              </a:tr>
            </a:tbl>
          </a:graphicData>
        </a:graphic>
      </p:graphicFrame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EFA8B89-F715-5319-7D4C-60AA91B3905F}"/>
              </a:ext>
            </a:extLst>
          </p:cNvPr>
          <p:cNvGrpSpPr/>
          <p:nvPr/>
        </p:nvGrpSpPr>
        <p:grpSpPr>
          <a:xfrm>
            <a:off x="1110742" y="5222763"/>
            <a:ext cx="3507807" cy="923330"/>
            <a:chOff x="606993" y="5654301"/>
            <a:chExt cx="3507807" cy="923330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2060437-A4F4-B1ED-07AF-1F3E768A53A2}"/>
                </a:ext>
              </a:extLst>
            </p:cNvPr>
            <p:cNvSpPr txBox="1"/>
            <p:nvPr/>
          </p:nvSpPr>
          <p:spPr>
            <a:xfrm>
              <a:off x="606993" y="5654301"/>
              <a:ext cx="3507807" cy="92333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Exogenous contract</a:t>
              </a:r>
            </a:p>
            <a:p>
              <a:r>
                <a:rPr kumimoji="1" lang="en-US" altLang="ja-JP"/>
                <a:t>Accepted offer </a:t>
              </a:r>
            </a:p>
            <a:p>
              <a:r>
                <a:rPr kumimoji="1" lang="en-US" altLang="ja-JP"/>
                <a:t>Counter proposal</a:t>
              </a:r>
              <a:endParaRPr kumimoji="1" lang="ja-JP" altLang="en-US"/>
            </a:p>
          </p:txBody>
        </p: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EB157986-DF79-BA33-3AA0-FD9B61B7E6DD}"/>
                </a:ext>
              </a:extLst>
            </p:cNvPr>
            <p:cNvCxnSpPr>
              <a:cxnSpLocks/>
            </p:cNvCxnSpPr>
            <p:nvPr/>
          </p:nvCxnSpPr>
          <p:spPr>
            <a:xfrm>
              <a:off x="2650877" y="5859030"/>
              <a:ext cx="1219200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D5E6080B-43FD-008B-50A8-6CB2D73E18E2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79" y="6135583"/>
              <a:ext cx="1219798" cy="0"/>
            </a:xfrm>
            <a:prstGeom prst="straightConnector1">
              <a:avLst/>
            </a:prstGeom>
            <a:ln w="38100"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81D3AC82-1377-153A-D308-753D00C66AE8}"/>
              </a:ext>
            </a:extLst>
          </p:cNvPr>
          <p:cNvCxnSpPr>
            <a:cxnSpLocks/>
          </p:cNvCxnSpPr>
          <p:nvPr/>
        </p:nvCxnSpPr>
        <p:spPr>
          <a:xfrm>
            <a:off x="3154028" y="5967940"/>
            <a:ext cx="1219798" cy="0"/>
          </a:xfrm>
          <a:prstGeom prst="straightConnector1">
            <a:avLst/>
          </a:prstGeom>
          <a:ln w="38100">
            <a:solidFill>
              <a:srgbClr val="00D2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D4360D2-AB52-9E22-F7B3-389F6967C2CC}"/>
              </a:ext>
            </a:extLst>
          </p:cNvPr>
          <p:cNvSpPr txBox="1"/>
          <p:nvPr/>
        </p:nvSpPr>
        <p:spPr>
          <a:xfrm>
            <a:off x="1103122" y="2298899"/>
            <a:ext cx="4439852" cy="3693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" altLang="ja-JP" dirty="0"/>
              <a:t>When SDR threshold = 0</a:t>
            </a:r>
            <a:endParaRPr lang="ja-JP" altLang="en-US"/>
          </a:p>
        </p:txBody>
      </p:sp>
      <p:pic>
        <p:nvPicPr>
          <p:cNvPr id="15" name="Audio Recording 2025/08/30 20:53:19">
            <a:hlinkClick r:id="" action="ppaction://media"/>
            <a:extLst>
              <a:ext uri="{FF2B5EF4-FFF2-40B4-BE49-F238E27FC236}">
                <a16:creationId xmlns:a16="http://schemas.microsoft.com/office/drawing/2014/main" id="{1E699BF3-F7DC-9585-3768-551012305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9200" y="60533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8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8C106-16D2-520D-0047-659952F5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SDR</a:t>
            </a:r>
            <a:r>
              <a:rPr lang="en" altLang="ja-JP" dirty="0"/>
              <a:t>(Shortfall Disposal Ratio)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9EF1D8-64B2-02A9-19C0-20931DF62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1" cy="426351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n"/>
            </a:pPr>
            <a:r>
              <a:rPr lang="en" altLang="ja-JP" b="1" dirty="0"/>
              <a:t>Definition</a:t>
            </a:r>
            <a:endParaRPr lang="en" altLang="ja-JP" dirty="0"/>
          </a:p>
          <a:p>
            <a:pPr lvl="1">
              <a:buFont typeface="Wingdings" pitchFamily="2" charset="2"/>
              <a:buChar char="n"/>
            </a:pPr>
            <a:r>
              <a:rPr lang="en" altLang="ja-JP" dirty="0"/>
              <a:t>SDR = Shortfall Penalty / Disposal Cost</a:t>
            </a:r>
          </a:p>
          <a:p>
            <a:pPr>
              <a:buFont typeface="Wingdings" pitchFamily="2" charset="2"/>
              <a:buChar char="n"/>
            </a:pPr>
            <a:r>
              <a:rPr lang="en" altLang="ja-JP" b="1" dirty="0"/>
              <a:t>Interpretation</a:t>
            </a:r>
            <a:endParaRPr lang="en" altLang="ja-JP" dirty="0"/>
          </a:p>
          <a:p>
            <a:pPr lvl="1">
              <a:buFont typeface="Wingdings" pitchFamily="2" charset="2"/>
              <a:buChar char="n"/>
            </a:pPr>
            <a:r>
              <a:rPr lang="en" altLang="ja-JP" dirty="0"/>
              <a:t>Large SDR → High cost if shortfall occurs</a:t>
            </a:r>
          </a:p>
          <a:p>
            <a:pPr lvl="1">
              <a:buFont typeface="Wingdings" pitchFamily="2" charset="2"/>
              <a:buChar char="n"/>
            </a:pPr>
            <a:r>
              <a:rPr lang="en" altLang="ja-JP" dirty="0"/>
              <a:t>SDR ≈ 1 → Neutral, both costs are comparable</a:t>
            </a:r>
          </a:p>
          <a:p>
            <a:pPr lvl="1">
              <a:buFont typeface="Wingdings" pitchFamily="2" charset="2"/>
              <a:buChar char="n"/>
            </a:pPr>
            <a:r>
              <a:rPr lang="en" altLang="ja-JP" dirty="0"/>
              <a:t>Small SDR → High cost if disposal occurs</a:t>
            </a:r>
          </a:p>
          <a:p>
            <a:pPr>
              <a:buFont typeface="Wingdings" pitchFamily="2" charset="2"/>
              <a:buChar char="n"/>
            </a:pPr>
            <a:r>
              <a:rPr lang="en" altLang="ja-JP" b="1" dirty="0"/>
              <a:t>Implication for Decisions</a:t>
            </a:r>
          </a:p>
          <a:p>
            <a:pPr lvl="1">
              <a:buFont typeface="Wingdings" pitchFamily="2" charset="2"/>
              <a:buChar char="n"/>
            </a:pPr>
            <a:r>
              <a:rPr lang="en" altLang="ja-JP" dirty="0"/>
              <a:t>Large SDR → Avoid accepting excess orders (strict threshold)</a:t>
            </a:r>
          </a:p>
          <a:p>
            <a:pPr lvl="1">
              <a:buFont typeface="Wingdings" pitchFamily="2" charset="2"/>
              <a:buChar char="n"/>
            </a:pPr>
            <a:r>
              <a:rPr lang="en" altLang="ja-JP" dirty="0"/>
              <a:t>Small SDR → More tolerant to excess orders (looser threshold)</a:t>
            </a:r>
          </a:p>
          <a:p>
            <a:pPr>
              <a:buFont typeface="Wingdings" pitchFamily="2" charset="2"/>
              <a:buChar char="n"/>
            </a:pPr>
            <a:endParaRPr lang="en" altLang="ja-JP" i="1" dirty="0"/>
          </a:p>
          <a:p>
            <a:pPr>
              <a:buFont typeface="Wingdings" pitchFamily="2" charset="2"/>
              <a:buChar char="n"/>
            </a:pPr>
            <a:r>
              <a:rPr lang="en" altLang="ja-JP" dirty="0"/>
              <a:t>SDR adjusts the acceptance threshold depending on the relative risk of shortfall vs. disposal.</a:t>
            </a:r>
          </a:p>
          <a:p>
            <a:pPr>
              <a:buFont typeface="Wingdings" pitchFamily="2" charset="2"/>
              <a:buChar char="n"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00443B-62F4-4AB0-2CA0-7C728345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FE1-5D3B-4277-9712-0ED96E90B80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5" name="Audio Recording 2025/08/30 20:59:08">
            <a:hlinkClick r:id="" action="ppaction://media"/>
            <a:extLst>
              <a:ext uri="{FF2B5EF4-FFF2-40B4-BE49-F238E27FC236}">
                <a16:creationId xmlns:a16="http://schemas.microsoft.com/office/drawing/2014/main" id="{9EF98310-647B-82D5-9947-7451C63CE1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8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332</TotalTime>
  <Words>661</Words>
  <Application>Microsoft Macintosh PowerPoint</Application>
  <PresentationFormat>ワイド画面</PresentationFormat>
  <Paragraphs>191</Paragraphs>
  <Slides>11</Slides>
  <Notes>1</Notes>
  <HiddenSlides>0</HiddenSlides>
  <MMClips>13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游ゴシック</vt:lpstr>
      <vt:lpstr>Arial</vt:lpstr>
      <vt:lpstr>Calibri</vt:lpstr>
      <vt:lpstr>Cambria Math</vt:lpstr>
      <vt:lpstr>Wingdings</vt:lpstr>
      <vt:lpstr>レトロスペクト</vt:lpstr>
      <vt:lpstr>CostAverseAgent for SCML2025 oneshot</vt:lpstr>
      <vt:lpstr>Contents</vt:lpstr>
      <vt:lpstr>Concepts</vt:lpstr>
      <vt:lpstr>Proposal Strategy</vt:lpstr>
      <vt:lpstr>Proposal Strategy</vt:lpstr>
      <vt:lpstr>Acceptance Strategy</vt:lpstr>
      <vt:lpstr>Acceptance Strategy</vt:lpstr>
      <vt:lpstr>Response Strategy</vt:lpstr>
      <vt:lpstr>SDR(Shortfall Disposal Ratio)</vt:lpstr>
      <vt:lpstr>SDR threshold</vt:lpstr>
      <vt:lpstr>Acceptance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発表用テンプレ</dc:title>
  <dc:creator>譲 喜多村</dc:creator>
  <cp:lastModifiedBy>KITAMURA Yuzuru</cp:lastModifiedBy>
  <cp:revision>3</cp:revision>
  <dcterms:created xsi:type="dcterms:W3CDTF">2024-02-18T06:24:24Z</dcterms:created>
  <dcterms:modified xsi:type="dcterms:W3CDTF">2025-08-30T12:20:24Z</dcterms:modified>
</cp:coreProperties>
</file>