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2" r:id="rId7"/>
    <p:sldId id="267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1CFFC5-D15E-434D-B9D3-3F91FE3AEFC8}" v="1982" dt="2025-08-14T01:34:16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9"/>
    <p:restoredTop sz="85917"/>
  </p:normalViewPr>
  <p:slideViewPr>
    <p:cSldViewPr snapToGrid="0">
      <p:cViewPr varScale="1">
        <p:scale>
          <a:sx n="104" d="100"/>
          <a:sy n="104" d="100"/>
        </p:scale>
        <p:origin x="7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A667C-468B-F44F-8ABA-A91E02BD85B1}" type="datetimeFigureOut">
              <a:rPr lang="en-US" smtClean="0"/>
              <a:t>8/13/25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B5E13-138C-7543-A3BB-24501FA89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0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B5E13-138C-7543-A3BB-24501FA89F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7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B5E13-138C-7543-A3BB-24501FA89F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75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B5E13-138C-7543-A3BB-24501FA89F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03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B5E13-138C-7543-A3BB-24501FA89F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02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B5E13-138C-7543-A3BB-24501FA89F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39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B5E13-138C-7543-A3BB-24501FA89F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B5E13-138C-7543-A3BB-24501FA89F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85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B5E13-138C-7543-A3BB-24501FA89F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56" y="2551176"/>
            <a:ext cx="9922447" cy="914400"/>
          </a:xfrm>
        </p:spPr>
        <p:txBody>
          <a:bodyPr/>
          <a:lstStyle>
            <a:lvl1pPr>
              <a:defRPr sz="5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7D0E1-EAED-8E08-24BA-8F930364BA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8056" y="3575304"/>
            <a:ext cx="9921943" cy="862012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976CD4A8-8154-0AA2-A2AB-9AD82CD74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483" y="128907"/>
            <a:ext cx="2369315" cy="86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1139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BE10-5A8F-5044-434F-7434A035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243B5-B498-1E60-5D02-983D13E8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FCC-C022-124C-A75E-298DEB11BE27}" type="datetime1">
              <a:rPr lang="en-US" smtClean="0"/>
              <a:t>8/13/25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D33E4-41B8-74EC-F9A4-3E1DCC0E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A375B-2E8B-0F31-9DE4-A5F0682A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aseline="0"/>
            </a:lvl1pPr>
          </a:lstStyle>
          <a:p>
            <a:fld id="{4673B1F6-54A5-1D42-99C2-4E88BC9694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B40353B-463E-6D13-F92E-564948AFA3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500" y="1463040"/>
            <a:ext cx="11210543" cy="46017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546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BE10-5A8F-5044-434F-7434A035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243B5-B498-1E60-5D02-983D13E8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31F1-DC4D-5740-8AC8-7BB4A821B0B0}" type="datetime1">
              <a:rPr lang="en-US" smtClean="0"/>
              <a:t>8/13/25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D33E4-41B8-74EC-F9A4-3E1DCC0E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A375B-2E8B-0F31-9DE4-A5F0682A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4673B1F6-54A5-1D42-99C2-4E88BC9694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B40353B-463E-6D13-F92E-564948AFA3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500" y="1463040"/>
            <a:ext cx="5330952" cy="46017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904E943F-C687-D3B3-4E36-65D69E3E2F0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98690" y="1463040"/>
            <a:ext cx="5330952" cy="46017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991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sh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BE10-5A8F-5044-434F-7434A035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243B5-B498-1E60-5D02-983D13E8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34B4-2C66-0D41-BE93-C13742FC2D93}" type="datetime1">
              <a:rPr lang="en-US" smtClean="0"/>
              <a:t>8/13/25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D33E4-41B8-74EC-F9A4-3E1DCC0E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A375B-2E8B-0F31-9DE4-A5F0682A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4673B1F6-54A5-1D42-99C2-4E88BC9694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B40353B-463E-6D13-F92E-564948AFA3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500" y="1463040"/>
            <a:ext cx="5330952" cy="46017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825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BE10-5A8F-5044-434F-7434A035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243B5-B498-1E60-5D02-983D13E8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A6879-2074-7A49-A42B-E09E62A926AD}" type="datetime1">
              <a:rPr lang="en-US" smtClean="0"/>
              <a:t>8/13/25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D33E4-41B8-74EC-F9A4-3E1DCC0E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A375B-2E8B-0F31-9DE4-A5F0682A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4673B1F6-54A5-1D42-99C2-4E88BC9694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1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B1D5-680C-AE10-30F3-5709EB91E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5D1B7-4644-624F-268E-693ABB077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CFF5E-33A1-F8D0-17D9-A7B668A48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5F032-661A-2549-A175-9F081B244E8D}" type="datetime1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CDB20-9F3E-2E80-0857-BAEEAEAB9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CC07C-58B9-F84E-5B47-03BD3B08B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73B1F6-54A5-1D42-99C2-4E88BC9694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2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4500" y="430609"/>
            <a:ext cx="11210544" cy="5577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056" y="1447800"/>
            <a:ext cx="11210543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9099" y="6427391"/>
            <a:ext cx="3276600" cy="1416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CD42A1B-DE11-084C-A6C1-D933584871A8}" type="datetime1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427391"/>
            <a:ext cx="2895600" cy="1416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3042" y="6427391"/>
            <a:ext cx="3276600" cy="1416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73B1F6-54A5-1D42-99C2-4E88BC96944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F39A1B-8AD1-2C34-AB40-00704468E828}"/>
              </a:ext>
            </a:extLst>
          </p:cNvPr>
          <p:cNvCxnSpPr>
            <a:cxnSpLocks/>
          </p:cNvCxnSpPr>
          <p:nvPr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10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2">
              <a:lumMod val="25000"/>
            </a:schemeClr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Tx/>
        <a:buNone/>
        <a:defRPr lang="en-US" sz="16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283464" indent="-283464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6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6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600" kern="1200" dirty="0" smtClean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600" kern="1200" dirty="0" smtClean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984">
          <p15:clr>
            <a:srgbClr val="F26B43"/>
          </p15:clr>
        </p15:guide>
        <p15:guide id="2" pos="336">
          <p15:clr>
            <a:srgbClr val="F26B43"/>
          </p15:clr>
        </p15:guide>
        <p15:guide id="3" pos="7320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orient="horz" pos="264">
          <p15:clr>
            <a:srgbClr val="F26B43"/>
          </p15:clr>
        </p15:guide>
        <p15:guide id="6" orient="horz" pos="696">
          <p15:clr>
            <a:srgbClr val="F26B43"/>
          </p15:clr>
        </p15:guide>
        <p15:guide id="7" pos="369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0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131DE-1119-18D0-6032-86DD260536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Utility Fit Lookahead Agent – Sequential Multi-deal Negotiation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B04EF7-D558-9F86-CF10-F310F5A56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61064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 dirty="0"/>
              <a:t>Work Done By: Garrett Seo, Tri-an Nguyen, Xintong Wang</a:t>
            </a:r>
          </a:p>
          <a:p>
            <a:r>
              <a:rPr lang="en-US" sz="1600" dirty="0"/>
              <a:t>Presented By: Garrett Seo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E44320D-238E-148E-4B85-EBE58F89C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4329" y="401362"/>
            <a:ext cx="1600200" cy="4699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0812C-D3D9-D194-00A5-06E083E5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B1F6-54A5-1D42-99C2-4E88BC9694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4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D3E90F-853A-D3E6-5CC0-C644377B7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Multi-Deal Negotiation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46E1F45-441E-F4AB-0049-8AAD4B309D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499" y="1826111"/>
            <a:ext cx="5297395" cy="484363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Center agent encounters multiple edge agents in sequence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 err="1"/>
              <a:t>Subnegotiation</a:t>
            </a:r>
            <a:r>
              <a:rPr lang="en-US" sz="1900" dirty="0"/>
              <a:t> (center &lt;-&gt; edge): Bilateral, Alternating Offers Protocol</a:t>
            </a:r>
          </a:p>
          <a:p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Rewarded for combination of all agreements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/>
              <a:t>Aware of own utility function </a:t>
            </a:r>
          </a:p>
          <a:p>
            <a:pPr marL="569214" lvl="1" indent="-285750"/>
            <a:r>
              <a:rPr lang="en-US" sz="1900" dirty="0"/>
              <a:t>Opponent’s utility function unknown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5E5E724-3C8E-A141-1A0A-5BEE3812B920}"/>
              </a:ext>
            </a:extLst>
          </p:cNvPr>
          <p:cNvGrpSpPr/>
          <p:nvPr/>
        </p:nvGrpSpPr>
        <p:grpSpPr>
          <a:xfrm>
            <a:off x="5867909" y="2559441"/>
            <a:ext cx="5879592" cy="1739118"/>
            <a:chOff x="5775452" y="2024796"/>
            <a:chExt cx="5879592" cy="173911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BD9DFBC-29DF-8D66-3633-C5FA49026D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75452" y="2024796"/>
              <a:ext cx="5879592" cy="1404204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FB1B7CD-6B9B-A9AC-94AB-11B463E4D8A9}"/>
                </a:ext>
              </a:extLst>
            </p:cNvPr>
            <p:cNvSpPr txBox="1"/>
            <p:nvPr/>
          </p:nvSpPr>
          <p:spPr>
            <a:xfrm>
              <a:off x="8211969" y="3486915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200" dirty="0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23150-D507-11ED-C3CA-51AB5A38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B1F6-54A5-1D42-99C2-4E88BC96944D}" type="slidenum">
              <a:rPr lang="en-US" smtClean="0"/>
              <a:t>2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C092D44-F675-0DBE-D845-8D6940B3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358" y="6427391"/>
            <a:ext cx="5004724" cy="141686"/>
          </a:xfrm>
        </p:spPr>
        <p:txBody>
          <a:bodyPr/>
          <a:lstStyle/>
          <a:p>
            <a:pPr algn="l"/>
            <a:r>
              <a:rPr lang="en-US" sz="1000" dirty="0"/>
              <a:t>Baarslag, T. (2024). </a:t>
            </a:r>
            <a:r>
              <a:rPr lang="en-US" sz="1000" i="1" dirty="0"/>
              <a:t>Multi-deal Negotiation. </a:t>
            </a:r>
          </a:p>
          <a:p>
            <a:pPr algn="l"/>
            <a:r>
              <a:rPr lang="en-US" sz="1000" dirty="0"/>
              <a:t>ANL 2025 Call for Participation.</a:t>
            </a:r>
          </a:p>
        </p:txBody>
      </p:sp>
    </p:spTree>
    <p:extLst>
      <p:ext uri="{BB962C8B-B14F-4D97-AF65-F5344CB8AC3E}">
        <p14:creationId xmlns:p14="http://schemas.microsoft.com/office/powerpoint/2010/main" val="7356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6B39C-C3AA-E9AB-79F7-B7272C2CE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Look into </a:t>
            </a:r>
            <a:r>
              <a:rPr lang="en-US" dirty="0" err="1"/>
              <a:t>Subnegotiations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33DA68-0DB8-1645-2EE6-3F479CB109E3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000" dirty="0"/>
                  <a:t> denote the outcome space</a:t>
                </a:r>
              </a:p>
              <a:p>
                <a:pPr marL="569214" lvl="1" indent="-285750"/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denote the </a:t>
                </a:r>
                <a:r>
                  <a:rPr lang="en-US" sz="2000" dirty="0" err="1"/>
                  <a:t>i-th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subnegotiation</a:t>
                </a:r>
                <a:r>
                  <a:rPr lang="en-US" sz="2000" dirty="0"/>
                  <a:t> </a:t>
                </a:r>
              </a:p>
              <a:p>
                <a:pPr marL="569214" lvl="1" indent="-285750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×…×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Given utility function </a:t>
                </a:r>
              </a:p>
              <a:p>
                <a:pPr marL="569214" lvl="1" indent="-285750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: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What’s the utility of realizing some </a:t>
                </a:r>
                <a:r>
                  <a:rPr lang="en-US" sz="2000" dirty="0" err="1"/>
                  <a:t>suboutcome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000" i="0" dirty="0" smtClean="0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?</a:t>
                </a:r>
              </a:p>
              <a:p>
                <a:pPr marL="569214" lvl="1" indent="-285750"/>
                <a:r>
                  <a:rPr lang="en-US" sz="2000" dirty="0"/>
                  <a:t>At each </a:t>
                </a:r>
                <a:r>
                  <a:rPr lang="en-US" sz="2000" dirty="0" err="1"/>
                  <a:t>subnegotation</a:t>
                </a:r>
                <a:r>
                  <a:rPr lang="en-US" sz="2000" dirty="0"/>
                  <a:t>, what is best agreement?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33DA68-0DB8-1645-2EE6-3F479CB109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3"/>
                <a:stretch>
                  <a:fillRect l="-952" t="-826" b="-5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8509A07-CD02-8F3B-150D-BD47B980FDC7}"/>
                  </a:ext>
                </a:extLst>
              </p:cNvPr>
              <p:cNvSpPr>
                <a:spLocks noGrp="1"/>
              </p:cNvSpPr>
              <p:nvPr>
                <p:ph sz="quarter" idx="14"/>
              </p:nvPr>
            </p:nvSpPr>
            <p:spPr/>
            <p:txBody>
              <a:bodyPr>
                <a:norm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Naively, </a:t>
                </a:r>
              </a:p>
              <a:p>
                <a:pPr marL="569214" lvl="1" indent="-285750"/>
                <a:r>
                  <a:rPr lang="en-US" sz="2000" dirty="0"/>
                  <a:t>We can underestimate the utility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000" b="0" dirty="0"/>
              </a:p>
              <a:p>
                <a:pPr marL="569214" lvl="1" indent="-285750"/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2000" dirty="0"/>
                  <a:t> be the history of previous </a:t>
                </a:r>
                <a:r>
                  <a:rPr lang="en-US" sz="2000" dirty="0" err="1"/>
                  <a:t>suboutcomes</a:t>
                </a:r>
                <a:r>
                  <a:rPr lang="en-US" sz="2000" dirty="0"/>
                  <a:t> </a:t>
                </a:r>
              </a:p>
              <a:p>
                <a:pPr marL="569214" lvl="1" indent="-285750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𝑁𝑜𝑛𝑒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…,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𝑁𝑜𝑛𝑒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endParaRPr lang="en-US" sz="2000" b="0" dirty="0"/>
              </a:p>
              <a:p>
                <a:pPr marL="569214" lvl="1" indent="-285750"/>
                <a:endParaRPr lang="en-US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b="1" dirty="0"/>
                  <a:t>Can we do better?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8509A07-CD02-8F3B-150D-BD47B980FD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blipFill>
                <a:blip r:embed="rId4"/>
                <a:stretch>
                  <a:fillRect l="-713" t="-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D1559-23A9-7522-59BF-F1A6AA85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B1F6-54A5-1D42-99C2-4E88BC9694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8EDB4-6028-826E-18C9-23ADD43C7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4B28B-BAFA-16B4-1D81-8E0E50259B0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4500" y="1463040"/>
            <a:ext cx="7840856" cy="4601748"/>
          </a:xfrm>
        </p:spPr>
        <p:txBody>
          <a:bodyPr>
            <a:noAutofit/>
          </a:bodyPr>
          <a:lstStyle/>
          <a:p>
            <a:r>
              <a:rPr lang="en-US" sz="2400" dirty="0"/>
              <a:t>Divide center strategy in two parts:</a:t>
            </a:r>
          </a:p>
          <a:p>
            <a:pPr marL="457200" indent="-457200">
              <a:buAutoNum type="arabicPeriod"/>
            </a:pPr>
            <a:r>
              <a:rPr lang="en-US" sz="2400" dirty="0"/>
              <a:t>Lookahead planning </a:t>
            </a:r>
          </a:p>
          <a:p>
            <a:pPr marL="740664" lvl="1" indent="-457200"/>
            <a:r>
              <a:rPr lang="en-US" sz="2400" dirty="0"/>
              <a:t>Utility estimation</a:t>
            </a:r>
          </a:p>
          <a:p>
            <a:pPr marL="740664" lvl="1" indent="-457200"/>
            <a:r>
              <a:rPr lang="en-US" sz="2400" dirty="0"/>
              <a:t>Early termination</a:t>
            </a:r>
          </a:p>
          <a:p>
            <a:pPr marL="457200" indent="-457200">
              <a:buAutoNum type="arabicPeriod"/>
            </a:pPr>
            <a:r>
              <a:rPr lang="en-US" sz="2400" dirty="0"/>
              <a:t>Conceding Strategy </a:t>
            </a:r>
          </a:p>
          <a:p>
            <a:pPr marL="626364" lvl="1" indent="-342900"/>
            <a:r>
              <a:rPr lang="en-US" sz="2400" dirty="0"/>
              <a:t>Utility Fit</a:t>
            </a:r>
          </a:p>
          <a:p>
            <a:pPr marL="1028700" lvl="2" indent="-342900"/>
            <a:r>
              <a:rPr lang="en-US" sz="2400" dirty="0"/>
              <a:t>Opponent bids -&gt; our estimated utility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4795D8-3241-F792-5FB9-C5B2D915D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B1F6-54A5-1D42-99C2-4E88BC9694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20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55ABE-9DBF-B296-DC9F-270CCC37C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Representation To Solve Estimated Utilities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6BD068-DF99-AAC9-9C51-8ADDD4A010F8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44499" y="1463040"/>
                <a:ext cx="6063529" cy="5220148"/>
              </a:xfrm>
            </p:spPr>
            <p:txBody>
              <a:bodyPr>
                <a:normAutofit lnSpcReduction="10000"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Calculate estimated utilities of </a:t>
                </a:r>
                <a:r>
                  <a:rPr lang="en-US" dirty="0" err="1"/>
                  <a:t>suboutcomes</a:t>
                </a:r>
                <a:r>
                  <a:rPr lang="en-US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 node at depth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marL="569214" lvl="1" indent="-285750"/>
                <a:r>
                  <a:rPr lang="en-US" dirty="0"/>
                  <a:t>Beginning of </a:t>
                </a:r>
                <a:r>
                  <a:rPr lang="en-US" dirty="0" err="1"/>
                  <a:t>subnegotiation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pPr marL="569214" lvl="1" indent="-285750"/>
                <a:r>
                  <a:rPr lang="en-US" dirty="0"/>
                  <a:t>Contains </a:t>
                </a:r>
                <a:r>
                  <a:rPr lang="en-US" dirty="0" err="1"/>
                  <a:t>suboutcomes</a:t>
                </a:r>
                <a:r>
                  <a:rPr lang="en-US" dirty="0"/>
                  <a:t> from previous </a:t>
                </a:r>
                <a:r>
                  <a:rPr lang="en-US" dirty="0" err="1"/>
                  <a:t>subnegotiations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0, …,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Children represents all </a:t>
                </a:r>
                <a:r>
                  <a:rPr lang="en-US" dirty="0" err="1"/>
                  <a:t>suboutcomes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Recursively, </a:t>
                </a:r>
              </a:p>
              <a:p>
                <a:pPr marL="569214" lvl="1" indent="-285750"/>
                <a:r>
                  <a:rPr lang="en-US" dirty="0"/>
                  <a:t>Calculate expected utility of all children </a:t>
                </a:r>
              </a:p>
              <a:p>
                <a:pPr marL="569214" lvl="1" indent="-285750"/>
                <a:r>
                  <a:rPr lang="en-US" dirty="0"/>
                  <a:t>Assign probabilities to children </a:t>
                </a:r>
              </a:p>
              <a:p>
                <a:pPr marL="971550" lvl="2" indent="-285750"/>
                <a:r>
                  <a:rPr lang="en-US" dirty="0"/>
                  <a:t>Cooperative vs. adversarial</a:t>
                </a:r>
              </a:p>
              <a:p>
                <a:pPr marL="569214" lvl="1" indent="-285750"/>
                <a:r>
                  <a:rPr lang="en-US" dirty="0"/>
                  <a:t>Propagate expected utility of parent upwards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6BD068-DF99-AAC9-9C51-8ADDD4A010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44499" y="1463040"/>
                <a:ext cx="6063529" cy="5220148"/>
              </a:xfrm>
              <a:blipFill>
                <a:blip r:embed="rId3"/>
                <a:stretch>
                  <a:fillRect l="-418" t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608E912E-9C41-13D5-8C9C-C750E30279F7}"/>
              </a:ext>
            </a:extLst>
          </p:cNvPr>
          <p:cNvGrpSpPr/>
          <p:nvPr/>
        </p:nvGrpSpPr>
        <p:grpSpPr>
          <a:xfrm>
            <a:off x="7385072" y="1463040"/>
            <a:ext cx="3706997" cy="4601748"/>
            <a:chOff x="7126655" y="1139095"/>
            <a:chExt cx="4081776" cy="492569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B27D423-14A4-B805-41BA-72CFF061E93A}"/>
                </a:ext>
              </a:extLst>
            </p:cNvPr>
            <p:cNvSpPr/>
            <p:nvPr/>
          </p:nvSpPr>
          <p:spPr>
            <a:xfrm>
              <a:off x="8845342" y="2433950"/>
              <a:ext cx="603504" cy="602166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ABB3FF6-11DA-D6CF-D5B5-23912F9344CB}"/>
                </a:ext>
              </a:extLst>
            </p:cNvPr>
            <p:cNvSpPr/>
            <p:nvPr/>
          </p:nvSpPr>
          <p:spPr>
            <a:xfrm>
              <a:off x="7726024" y="3913345"/>
              <a:ext cx="603504" cy="602166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3EFFA4D-3A2F-0E72-0797-A24A68FE8129}"/>
                </a:ext>
              </a:extLst>
            </p:cNvPr>
            <p:cNvSpPr/>
            <p:nvPr/>
          </p:nvSpPr>
          <p:spPr>
            <a:xfrm>
              <a:off x="10001423" y="3913345"/>
              <a:ext cx="603504" cy="602166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DA1180-F670-3945-77BA-53968D8BC7EC}"/>
                </a:ext>
              </a:extLst>
            </p:cNvPr>
            <p:cNvSpPr/>
            <p:nvPr/>
          </p:nvSpPr>
          <p:spPr>
            <a:xfrm>
              <a:off x="7126655" y="5462622"/>
              <a:ext cx="603504" cy="602166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49C6E16-272F-8909-BBB1-D59681A4653A}"/>
                </a:ext>
              </a:extLst>
            </p:cNvPr>
            <p:cNvSpPr/>
            <p:nvPr/>
          </p:nvSpPr>
          <p:spPr>
            <a:xfrm>
              <a:off x="8324165" y="5462622"/>
              <a:ext cx="603504" cy="602166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29080A-8478-1D18-7E49-1F4D42F79A8D}"/>
                </a:ext>
              </a:extLst>
            </p:cNvPr>
            <p:cNvSpPr/>
            <p:nvPr/>
          </p:nvSpPr>
          <p:spPr>
            <a:xfrm>
              <a:off x="9397919" y="5462622"/>
              <a:ext cx="603504" cy="602166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78E130D-8F0A-CABC-7F18-2FF4B36B1DC1}"/>
                </a:ext>
              </a:extLst>
            </p:cNvPr>
            <p:cNvSpPr/>
            <p:nvPr/>
          </p:nvSpPr>
          <p:spPr>
            <a:xfrm>
              <a:off x="10604927" y="5462622"/>
              <a:ext cx="603504" cy="602166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536B347-34B0-DD82-A5DD-A1B37FAC88F8}"/>
                </a:ext>
              </a:extLst>
            </p:cNvPr>
            <p:cNvCxnSpPr>
              <a:stCxn id="4" idx="3"/>
              <a:endCxn id="5" idx="7"/>
            </p:cNvCxnSpPr>
            <p:nvPr/>
          </p:nvCxnSpPr>
          <p:spPr>
            <a:xfrm flipH="1">
              <a:off x="8241147" y="2947931"/>
              <a:ext cx="692576" cy="10535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55F8AA3-ADE5-9D6D-2515-5DA2132ABB60}"/>
                </a:ext>
              </a:extLst>
            </p:cNvPr>
            <p:cNvCxnSpPr>
              <a:stCxn id="4" idx="5"/>
              <a:endCxn id="6" idx="1"/>
            </p:cNvCxnSpPr>
            <p:nvPr/>
          </p:nvCxnSpPr>
          <p:spPr>
            <a:xfrm>
              <a:off x="9360465" y="2947931"/>
              <a:ext cx="729339" cy="10535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6321D39-DF44-0C07-B0E3-FA27A9DFBF9A}"/>
                </a:ext>
              </a:extLst>
            </p:cNvPr>
            <p:cNvCxnSpPr>
              <a:stCxn id="5" idx="3"/>
              <a:endCxn id="7" idx="0"/>
            </p:cNvCxnSpPr>
            <p:nvPr/>
          </p:nvCxnSpPr>
          <p:spPr>
            <a:xfrm flipH="1">
              <a:off x="7428407" y="4427326"/>
              <a:ext cx="385998" cy="10352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49FA43E-7571-71E6-66C3-80BAA6A14CC3}"/>
                </a:ext>
              </a:extLst>
            </p:cNvPr>
            <p:cNvCxnSpPr>
              <a:stCxn id="5" idx="5"/>
              <a:endCxn id="8" idx="0"/>
            </p:cNvCxnSpPr>
            <p:nvPr/>
          </p:nvCxnSpPr>
          <p:spPr>
            <a:xfrm>
              <a:off x="8241147" y="4427326"/>
              <a:ext cx="384770" cy="10352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BAE4781-F14C-9770-D4AB-CCF20DFA7B2C}"/>
                </a:ext>
              </a:extLst>
            </p:cNvPr>
            <p:cNvCxnSpPr>
              <a:stCxn id="6" idx="3"/>
              <a:endCxn id="9" idx="0"/>
            </p:cNvCxnSpPr>
            <p:nvPr/>
          </p:nvCxnSpPr>
          <p:spPr>
            <a:xfrm flipH="1">
              <a:off x="9699671" y="4427326"/>
              <a:ext cx="390133" cy="10352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9BBF913-CB8C-B56E-DA15-E1C350A971A0}"/>
                </a:ext>
              </a:extLst>
            </p:cNvPr>
            <p:cNvCxnSpPr>
              <a:stCxn id="6" idx="5"/>
              <a:endCxn id="10" idx="0"/>
            </p:cNvCxnSpPr>
            <p:nvPr/>
          </p:nvCxnSpPr>
          <p:spPr>
            <a:xfrm>
              <a:off x="10516546" y="4427326"/>
              <a:ext cx="390133" cy="10352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ADC3DFD-4CC3-69D4-184D-EC6E62ABC92D}"/>
                </a:ext>
              </a:extLst>
            </p:cNvPr>
            <p:cNvCxnSpPr>
              <a:cxnSpLocks/>
              <a:stCxn id="4" idx="0"/>
              <a:endCxn id="27" idx="3"/>
            </p:cNvCxnSpPr>
            <p:nvPr/>
          </p:nvCxnSpPr>
          <p:spPr>
            <a:xfrm flipV="1">
              <a:off x="9147094" y="1715750"/>
              <a:ext cx="731668" cy="718200"/>
            </a:xfrm>
            <a:prstGeom prst="line">
              <a:avLst/>
            </a:prstGeom>
            <a:ln w="190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F27CE25-867A-532B-1F46-3A7182155FF4}"/>
                </a:ext>
              </a:extLst>
            </p:cNvPr>
            <p:cNvGrpSpPr/>
            <p:nvPr/>
          </p:nvGrpSpPr>
          <p:grpSpPr>
            <a:xfrm>
              <a:off x="9850999" y="1139095"/>
              <a:ext cx="904352" cy="602166"/>
              <a:chOff x="4918718" y="1779365"/>
              <a:chExt cx="2878903" cy="2081561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1DAD96A-6B61-94FA-E371-D1C7C2D140EC}"/>
                  </a:ext>
                </a:extLst>
              </p:cNvPr>
              <p:cNvSpPr/>
              <p:nvPr/>
            </p:nvSpPr>
            <p:spPr>
              <a:xfrm>
                <a:off x="6038036" y="1779365"/>
                <a:ext cx="603504" cy="602166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B73C80F3-BBB2-3C7B-0B1A-B822338B39AF}"/>
                  </a:ext>
                </a:extLst>
              </p:cNvPr>
              <p:cNvSpPr/>
              <p:nvPr/>
            </p:nvSpPr>
            <p:spPr>
              <a:xfrm>
                <a:off x="4918718" y="3258760"/>
                <a:ext cx="603504" cy="602166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555763F1-2669-FD88-8AEB-ADF383D86AB1}"/>
                  </a:ext>
                </a:extLst>
              </p:cNvPr>
              <p:cNvSpPr/>
              <p:nvPr/>
            </p:nvSpPr>
            <p:spPr>
              <a:xfrm>
                <a:off x="7194117" y="3258760"/>
                <a:ext cx="603504" cy="602166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EC541F4F-1BFB-B4FC-3AF0-C52F24103CA9}"/>
                  </a:ext>
                </a:extLst>
              </p:cNvPr>
              <p:cNvCxnSpPr>
                <a:stCxn id="26" idx="3"/>
                <a:endCxn id="27" idx="7"/>
              </p:cNvCxnSpPr>
              <p:nvPr/>
            </p:nvCxnSpPr>
            <p:spPr>
              <a:xfrm flipH="1">
                <a:off x="5433841" y="2293346"/>
                <a:ext cx="692576" cy="10535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65080D4D-6139-2602-8339-DB71CAEFADD1}"/>
                  </a:ext>
                </a:extLst>
              </p:cNvPr>
              <p:cNvCxnSpPr>
                <a:stCxn id="26" idx="5"/>
                <a:endCxn id="28" idx="1"/>
              </p:cNvCxnSpPr>
              <p:nvPr/>
            </p:nvCxnSpPr>
            <p:spPr>
              <a:xfrm>
                <a:off x="6553159" y="2293346"/>
                <a:ext cx="729339" cy="105359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A0E6C38-9890-A4C4-0055-E6DA4AB0BA53}"/>
                  </a:ext>
                </a:extLst>
              </p:cNvPr>
              <p:cNvSpPr txBox="1"/>
              <p:nvPr/>
            </p:nvSpPr>
            <p:spPr>
              <a:xfrm>
                <a:off x="7628270" y="4157118"/>
                <a:ext cx="328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A0E6C38-9890-A4C4-0055-E6DA4AB0B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8270" y="4157118"/>
                <a:ext cx="32823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3013832-DFE8-888E-2C78-93832AB00DC3}"/>
                  </a:ext>
                </a:extLst>
              </p:cNvPr>
              <p:cNvSpPr txBox="1"/>
              <p:nvPr/>
            </p:nvSpPr>
            <p:spPr>
              <a:xfrm>
                <a:off x="8254873" y="2800684"/>
                <a:ext cx="7321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3013832-DFE8-888E-2C78-93832AB00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873" y="2800684"/>
                <a:ext cx="73218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758DB7F-6B63-11A2-BE87-5739247F95E3}"/>
                  </a:ext>
                </a:extLst>
              </p:cNvPr>
              <p:cNvSpPr txBox="1"/>
              <p:nvPr/>
            </p:nvSpPr>
            <p:spPr>
              <a:xfrm>
                <a:off x="7444308" y="4754994"/>
                <a:ext cx="4701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758DB7F-6B63-11A2-BE87-5739247F9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4308" y="4754994"/>
                <a:ext cx="470129" cy="369332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47DCF4E-BA6A-DC51-C140-CC0E0CF7C018}"/>
                  </a:ext>
                </a:extLst>
              </p:cNvPr>
              <p:cNvSpPr txBox="1"/>
              <p:nvPr/>
            </p:nvSpPr>
            <p:spPr>
              <a:xfrm>
                <a:off x="8511610" y="4754994"/>
                <a:ext cx="4754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47DCF4E-BA6A-DC51-C140-CC0E0CF7C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610" y="4754994"/>
                <a:ext cx="475451" cy="369332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F56FFE-45E5-DD61-07C2-7869D9983F44}"/>
                  </a:ext>
                </a:extLst>
              </p:cNvPr>
              <p:cNvSpPr txBox="1"/>
              <p:nvPr/>
            </p:nvSpPr>
            <p:spPr>
              <a:xfrm>
                <a:off x="7436765" y="5550459"/>
                <a:ext cx="482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F56FFE-45E5-DD61-07C2-7869D9983F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6765" y="5550459"/>
                <a:ext cx="48224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85498BA-0852-656E-0C7A-8C9216871145}"/>
                  </a:ext>
                </a:extLst>
              </p:cNvPr>
              <p:cNvSpPr txBox="1"/>
              <p:nvPr/>
            </p:nvSpPr>
            <p:spPr>
              <a:xfrm>
                <a:off x="8523791" y="5580627"/>
                <a:ext cx="487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85498BA-0852-656E-0C7A-8C9216871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791" y="5580627"/>
                <a:ext cx="4875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AA1F32C-8F18-1D1E-6EBD-20F08C66F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B1F6-54A5-1D42-99C2-4E88BC9694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9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1D9C1-49E4-A3B1-0F15-1BF97ED5B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Termination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87E464E-CF04-D3AE-ABFD-F5E7241BE4D9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44499" y="1463040"/>
                <a:ext cx="9951831" cy="4818490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What if the number of outcomes becomes intractable?</a:t>
                </a:r>
              </a:p>
              <a:p>
                <a:pPr marL="569214" lvl="1" indent="-285750"/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suboutcomes</a:t>
                </a:r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subnegotiations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2000" dirty="0"/>
                  <a:t> outcomes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Perform early termination</a:t>
                </a:r>
              </a:p>
              <a:p>
                <a:pPr marL="569214" lvl="1" indent="-285750"/>
                <a:r>
                  <a:rPr lang="en-US" sz="2000" dirty="0"/>
                  <a:t>Do at each </a:t>
                </a:r>
                <a:r>
                  <a:rPr lang="en-US" sz="2000" dirty="0" err="1"/>
                  <a:t>subnegotiation</a:t>
                </a:r>
                <a:r>
                  <a:rPr lang="en-US" sz="20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Stop at some depth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 and propagate some terminal utility</a:t>
                </a:r>
              </a:p>
              <a:p>
                <a:pPr marL="569214" lvl="1" indent="-285750"/>
                <a:r>
                  <a:rPr lang="en-US" sz="2000" dirty="0"/>
                  <a:t>Need heuristic </a:t>
                </a:r>
              </a:p>
              <a:p>
                <a:pPr marL="569214" lvl="1" indent="-285750"/>
                <a:r>
                  <a:rPr lang="en-US" sz="2000" dirty="0"/>
                  <a:t>Use the naive underestimation</a:t>
                </a:r>
              </a:p>
              <a:p>
                <a:pPr marL="569214" lvl="1" indent="-285750"/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𝑁𝑜𝑛𝑒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…,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𝑁𝑜𝑛𝑒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endParaRPr lang="en-US" sz="2000" dirty="0"/>
              </a:p>
              <a:p>
                <a:pPr lvl="1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87E464E-CF04-D3AE-ABFD-F5E7241BE4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44499" y="1463040"/>
                <a:ext cx="9951831" cy="4818490"/>
              </a:xfrm>
              <a:blipFill>
                <a:blip r:embed="rId3"/>
                <a:stretch>
                  <a:fillRect l="-510" t="-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74F73-8E77-BCE1-F795-34C126CE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B1F6-54A5-1D42-99C2-4E88BC9694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45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22AD8-0491-C630-2ACF-EE21A643C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Concession Strategy – Time-Based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EFB02C-65AA-E5FC-73E9-D0EEB022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B1F6-54A5-1D42-99C2-4E88BC96944D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8B5D046A-B3B8-749E-A72F-F23BE55481B3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44500" y="1463039"/>
                <a:ext cx="5651500" cy="4964351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/>
                  <a:t>Assumption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Opponents follow time-based strategy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err="1"/>
                  <a:t>Faratin</a:t>
                </a:r>
                <a:r>
                  <a:rPr lang="en-US" sz="1800" dirty="0"/>
                  <a:t> et al. (1998)</a:t>
                </a:r>
              </a:p>
              <a:p>
                <a:r>
                  <a:rPr lang="en-US" sz="1800" dirty="0"/>
                  <a:t>General Form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)∗(1 −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Β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dirty="0"/>
                  <a:t> : </a:t>
                </a:r>
                <a:r>
                  <a:rPr lang="en-US" sz="1800" b="1" dirty="0"/>
                  <a:t>opponent’s</a:t>
                </a:r>
                <a:r>
                  <a:rPr lang="en-US" sz="1800" dirty="0"/>
                  <a:t> utility of bid offered at time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sz="1800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800" b="0" dirty="0"/>
                  <a:t>: minimum utility</a:t>
                </a:r>
                <a:endParaRPr lang="en-US" sz="1800" b="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sz="1800" dirty="0"/>
                  <a:t> : maximum utility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Β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 :</m:t>
                    </m:r>
                  </m:oMath>
                </a14:m>
                <a:r>
                  <a:rPr lang="en-US" sz="1800" dirty="0"/>
                  <a:t> concession degree</a:t>
                </a:r>
              </a:p>
              <a:p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8B5D046A-B3B8-749E-A72F-F23BE55481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44500" y="1463039"/>
                <a:ext cx="5651500" cy="4964351"/>
              </a:xfrm>
              <a:blipFill>
                <a:blip r:embed="rId2"/>
                <a:stretch>
                  <a:fillRect l="-897" t="-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3BFFA3C0-4E7B-B79F-2D78-A2B75ECDD9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798" y="1871860"/>
            <a:ext cx="5899702" cy="352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31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05665-C2C5-047B-C182-FFC08E620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Concession Strategy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9D2E3-F883-ABEC-3C92-19B237D9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B1F6-54A5-1D42-99C2-4E88BC96944D}" type="slidenum">
              <a:rPr lang="en-US" smtClean="0"/>
              <a:t>8</a:t>
            </a:fld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55931A5-A07C-A477-1120-768563FBD10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Idea: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No discount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/>
              <a:t>Delay negotiation as long as possible </a:t>
            </a:r>
          </a:p>
          <a:p>
            <a:pPr marL="569214" lvl="1" indent="-285750"/>
            <a:r>
              <a:rPr lang="en-US" sz="2100" dirty="0"/>
              <a:t>Reject all offers </a:t>
            </a:r>
          </a:p>
          <a:p>
            <a:pPr marL="569214" lvl="1" indent="-285750"/>
            <a:r>
              <a:rPr lang="en-US" sz="2100" dirty="0"/>
              <a:t>Bid </a:t>
            </a:r>
            <a:r>
              <a:rPr lang="en-US" sz="2100" dirty="0" err="1"/>
              <a:t>suboutcomes</a:t>
            </a:r>
            <a:r>
              <a:rPr lang="en-US" sz="2100" dirty="0"/>
              <a:t> with large utility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/>
              <a:t>Make most informed bid at last timestep </a:t>
            </a:r>
          </a:p>
          <a:p>
            <a:pPr marL="569214" lvl="1" indent="-285750"/>
            <a:r>
              <a:rPr lang="en-US" sz="2100" dirty="0"/>
              <a:t>From their offers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4F3F18EF-9AEF-1C27-3BCC-4AE0A83D123D}"/>
                  </a:ext>
                </a:extLst>
              </p:cNvPr>
              <p:cNvSpPr>
                <a:spLocks noGrp="1"/>
              </p:cNvSpPr>
              <p:nvPr>
                <p:ph sz="quarter" idx="14"/>
              </p:nvPr>
            </p:nvSpPr>
            <p:spPr>
              <a:xfrm>
                <a:off x="6298690" y="1463039"/>
                <a:ext cx="5330952" cy="5106037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How To Use Information?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As opponent concedes over time (adversarial)</a:t>
                </a:r>
              </a:p>
              <a:p>
                <a:pPr marL="569214" lvl="1" indent="-285750"/>
                <a:r>
                  <a:rPr lang="en-US" sz="2000" dirty="0"/>
                  <a:t>Opponent utility decreases </a:t>
                </a:r>
              </a:p>
              <a:p>
                <a:pPr marL="569214" lvl="1" indent="-285750"/>
                <a:r>
                  <a:rPr lang="en-US" sz="2000" dirty="0"/>
                  <a:t>Our utility increases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Map opponent offers to our estimated utilities from lookahead </a:t>
                </a:r>
              </a:p>
              <a:p>
                <a:pPr marL="569214" lvl="1" indent="-285750"/>
                <a:r>
                  <a:rPr lang="en-US" sz="2000" dirty="0"/>
                  <a:t>Estimated utilities increase w/ time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Use opponent offers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 our utility to fit utility curve</a:t>
                </a:r>
              </a:p>
            </p:txBody>
          </p:sp>
        </mc:Choice>
        <mc:Fallback xmlns="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4F3F18EF-9AEF-1C27-3BCC-4AE0A83D12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4"/>
              </p:nvPr>
            </p:nvSpPr>
            <p:spPr>
              <a:xfrm>
                <a:off x="6298690" y="1463039"/>
                <a:ext cx="5330952" cy="5106037"/>
              </a:xfrm>
              <a:blipFill>
                <a:blip r:embed="rId3"/>
                <a:stretch>
                  <a:fillRect l="-950" t="-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484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CDF25-A7A7-99CA-6453-74A4D7710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Utility Fit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057C23-F490-CE47-3AFA-A885385377C0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44500" y="1463039"/>
                <a:ext cx="5781488" cy="5106037"/>
              </a:xfrm>
            </p:spPr>
            <p:txBody>
              <a:bodyPr>
                <a:normAutofit fontScale="9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𝒎𝒂𝒙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𝚩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marL="569214" lvl="1" indent="-285750"/>
                <a:r>
                  <a:rPr lang="en-US" sz="2000" dirty="0"/>
                  <a:t>x’ : </a:t>
                </a:r>
                <a:r>
                  <a:rPr lang="en-US" sz="2000" b="1" dirty="0"/>
                  <a:t>our estimated utility </a:t>
                </a:r>
                <a:r>
                  <a:rPr lang="en-US" sz="2000" dirty="0"/>
                  <a:t>from opponent’s offers</a:t>
                </a:r>
                <a:endParaRPr lang="en-US" sz="2000" b="1" dirty="0"/>
              </a:p>
              <a:p>
                <a:pPr marL="569214" lvl="1" indent="-285750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𝒎𝒂𝒙</m:t>
                        </m:r>
                      </m:sub>
                    </m:sSub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sz="2000" dirty="0"/>
                  <a:t>our maximum utility, opponent willing to concede to</a:t>
                </a:r>
              </a:p>
              <a:p>
                <a:pPr marL="569214" lvl="1" indent="-285750"/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𝚩</m:t>
                    </m:r>
                  </m:oMath>
                </a14:m>
                <a:r>
                  <a:rPr lang="en-US" sz="2000" b="1" dirty="0"/>
                  <a:t> </a:t>
                </a:r>
                <a:r>
                  <a:rPr lang="en-US" sz="2000" dirty="0"/>
                  <a:t>: opponent’s concessive degree</a:t>
                </a:r>
              </a:p>
              <a:p>
                <a:pPr lvl="1" indent="0">
                  <a:buNone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Find parameters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US" sz="2000" b="1" dirty="0"/>
                  <a:t> </a:t>
                </a:r>
                <a:r>
                  <a:rPr lang="en-US" sz="2000" dirty="0"/>
                  <a:t>and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𝚩</m:t>
                    </m:r>
                  </m:oMath>
                </a14:m>
                <a:r>
                  <a:rPr lang="en-US" sz="2000" b="1" dirty="0"/>
                  <a:t> </a:t>
                </a:r>
                <a:r>
                  <a:rPr lang="en-US" sz="2000" dirty="0"/>
                  <a:t>that best fit according to their offers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Final timestep:</a:t>
                </a:r>
              </a:p>
              <a:p>
                <a:pPr marL="626364" lvl="1" indent="-342900"/>
                <a:r>
                  <a:rPr lang="en-US" sz="2000" dirty="0"/>
                  <a:t>Propose outcome w/ estimated utility: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=1)</m:t>
                    </m:r>
                  </m:oMath>
                </a14:m>
                <a:endParaRPr lang="en-US" sz="2000" dirty="0"/>
              </a:p>
              <a:p>
                <a:pPr lvl="1" indent="0">
                  <a:buNone/>
                </a:pPr>
                <a:endParaRPr lang="en-US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057C23-F490-CE47-3AFA-A885385377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44500" y="1463039"/>
                <a:ext cx="5781488" cy="5106037"/>
              </a:xfrm>
              <a:blipFill>
                <a:blip r:embed="rId3"/>
                <a:stretch>
                  <a:fillRect l="-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EDA0EA-0726-6843-7AB9-3E01C56AC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B1F6-54A5-1D42-99C2-4E88BC96944D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3F9925-2762-EC67-9041-FB92D543B3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5988" y="1728439"/>
            <a:ext cx="5080804" cy="393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37379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CF3D1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epcfr" id="{119DF1A5-D476-C047-B709-40DABC8012C0}" vid="{D15AC7B3-DFEC-6549-B628-7D0A110386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3336</TotalTime>
  <Words>499</Words>
  <Application>Microsoft Macintosh PowerPoint</Application>
  <PresentationFormat>Widescreen</PresentationFormat>
  <Paragraphs>113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Cambria Math</vt:lpstr>
      <vt:lpstr>Segoe UI</vt:lpstr>
      <vt:lpstr>WelcomeDoc</vt:lpstr>
      <vt:lpstr>Utility Fit Lookahead Agent – Sequential Multi-deal Negotiation</vt:lpstr>
      <vt:lpstr>Sequential Multi-Deal Negotiation </vt:lpstr>
      <vt:lpstr>A Look into Subnegotiations</vt:lpstr>
      <vt:lpstr>Our Approach</vt:lpstr>
      <vt:lpstr>Tree Representation To Solve Estimated Utilities</vt:lpstr>
      <vt:lpstr>Early Termination</vt:lpstr>
      <vt:lpstr>Concession Strategy – Time-Based </vt:lpstr>
      <vt:lpstr>Our Concession Strategy</vt:lpstr>
      <vt:lpstr>Utility Fit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Garrett Seo</dc:creator>
  <cp:lastModifiedBy>Garrett Seo</cp:lastModifiedBy>
  <cp:revision>3</cp:revision>
  <dcterms:created xsi:type="dcterms:W3CDTF">2025-08-09T18:01:51Z</dcterms:created>
  <dcterms:modified xsi:type="dcterms:W3CDTF">2025-08-14T01:40:03Z</dcterms:modified>
</cp:coreProperties>
</file>